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79" r:id="rId2"/>
    <p:sldId id="280" r:id="rId3"/>
    <p:sldId id="397" r:id="rId4"/>
    <p:sldId id="324" r:id="rId5"/>
    <p:sldId id="364" r:id="rId6"/>
    <p:sldId id="282" r:id="rId7"/>
    <p:sldId id="329" r:id="rId8"/>
    <p:sldId id="283" r:id="rId9"/>
    <p:sldId id="331" r:id="rId10"/>
    <p:sldId id="359" r:id="rId11"/>
    <p:sldId id="320" r:id="rId12"/>
    <p:sldId id="322" r:id="rId13"/>
    <p:sldId id="358" r:id="rId14"/>
    <p:sldId id="353" r:id="rId15"/>
    <p:sldId id="368" r:id="rId16"/>
    <p:sldId id="369" r:id="rId17"/>
    <p:sldId id="370" r:id="rId18"/>
    <p:sldId id="373" r:id="rId19"/>
    <p:sldId id="380" r:id="rId20"/>
    <p:sldId id="386" r:id="rId21"/>
    <p:sldId id="366" r:id="rId22"/>
    <p:sldId id="394" r:id="rId23"/>
    <p:sldId id="395" r:id="rId24"/>
    <p:sldId id="367" r:id="rId25"/>
    <p:sldId id="396" r:id="rId26"/>
    <p:sldId id="363" r:id="rId27"/>
    <p:sldId id="365" r:id="rId28"/>
    <p:sldId id="401" r:id="rId29"/>
    <p:sldId id="400" r:id="rId30"/>
    <p:sldId id="372" r:id="rId31"/>
    <p:sldId id="334" r:id="rId32"/>
    <p:sldId id="398" r:id="rId33"/>
    <p:sldId id="381" r:id="rId34"/>
    <p:sldId id="385" r:id="rId35"/>
    <p:sldId id="339" r:id="rId36"/>
    <p:sldId id="379" r:id="rId37"/>
    <p:sldId id="377" r:id="rId38"/>
    <p:sldId id="383" r:id="rId39"/>
    <p:sldId id="384" r:id="rId40"/>
    <p:sldId id="313" r:id="rId41"/>
  </p:sldIdLst>
  <p:sldSz cx="9144000" cy="5143500" type="screen16x9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láková Škvrndová Alena" initials="MŠA" lastIdx="4" clrIdx="0"/>
  <p:cmAuthor id="2" name="Štecová Martina" initials="ŠM" lastIdx="34" clrIdx="1"/>
  <p:cmAuthor id="3" name="Zavada Roman" initials="ZR" lastIdx="1" clrIdx="2">
    <p:extLst>
      <p:ext uri="{19B8F6BF-5375-455C-9EA6-DF929625EA0E}">
        <p15:presenceInfo xmlns:p15="http://schemas.microsoft.com/office/powerpoint/2012/main" userId="S-1-5-21-3126252161-3640012455-236539790-26915" providerId="AD"/>
      </p:ext>
    </p:extLst>
  </p:cmAuthor>
  <p:cmAuthor id="4" name="Kollár Martin" initials="KM" lastIdx="5" clrIdx="3">
    <p:extLst>
      <p:ext uri="{19B8F6BF-5375-455C-9EA6-DF929625EA0E}">
        <p15:presenceInfo xmlns:p15="http://schemas.microsoft.com/office/powerpoint/2012/main" userId="S-1-5-21-3126252161-3640012455-236539790-129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F44"/>
    <a:srgbClr val="BFBFB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FECB4D8-DB02-4DC6-A0A2-4F2EBAE1DC90}" styleName="Střední styl 1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87" autoAdjust="0"/>
    <p:restoredTop sz="94849" autoAdjust="0"/>
  </p:normalViewPr>
  <p:slideViewPr>
    <p:cSldViewPr snapToGrid="0">
      <p:cViewPr varScale="1">
        <p:scale>
          <a:sx n="150" d="100"/>
          <a:sy n="150" d="100"/>
        </p:scale>
        <p:origin x="57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8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o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2BF44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Hárok1!$B$2:$B$7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Hárok1!$C$2:$C$7</c:f>
              <c:numCache>
                <c:formatCode>General</c:formatCode>
                <c:ptCount val="6"/>
                <c:pt idx="0">
                  <c:v>88.7</c:v>
                </c:pt>
                <c:pt idx="1">
                  <c:v>87.9</c:v>
                </c:pt>
                <c:pt idx="2">
                  <c:v>84.8</c:v>
                </c:pt>
                <c:pt idx="3">
                  <c:v>74.099999999999994</c:v>
                </c:pt>
                <c:pt idx="4">
                  <c:v>65.3</c:v>
                </c:pt>
                <c:pt idx="5">
                  <c:v>65.3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7E-4BAA-AD79-82DF47E1B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4"/>
        <c:overlap val="-9"/>
        <c:axId val="906875584"/>
        <c:axId val="906874336"/>
      </c:barChart>
      <c:catAx>
        <c:axId val="90687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906874336"/>
        <c:crosses val="autoZero"/>
        <c:auto val="1"/>
        <c:lblAlgn val="ctr"/>
        <c:lblOffset val="100"/>
        <c:noMultiLvlLbl val="0"/>
      </c:catAx>
      <c:valAx>
        <c:axId val="906874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687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39D0D-A280-9845-8E2D-3445B79AAA86}" type="datetime1">
              <a:rPr lang="cs-CZ" smtClean="0"/>
              <a:t>29.04.2022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805B4-37A9-4A6C-9E1F-0DFDC96B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869063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EF2D1-2052-C34A-9454-862B38489127}" type="datetime1">
              <a:rPr lang="cs-CZ" smtClean="0"/>
              <a:t>29.04.2022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F2C9D-B4C9-4899-8303-1C40FBA97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90771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35EF2D1-2052-C34A-9454-862B38489127}" type="datetime1">
              <a:rPr lang="cs-CZ" smtClean="0"/>
              <a:t>29.04.2022</a:t>
            </a:fld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BF2C9D-B4C9-4899-8303-1C40FBA97DC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1851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35EF2D1-2052-C34A-9454-862B38489127}" type="datetime1">
              <a:rPr lang="cs-CZ" smtClean="0"/>
              <a:t>29.04.2022</a:t>
            </a:fld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BF2C9D-B4C9-4899-8303-1C40FBA97DC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319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35EF2D1-2052-C34A-9454-862B38489127}" type="datetime1">
              <a:rPr lang="cs-CZ" smtClean="0"/>
              <a:t>29.04.2022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BF2C9D-B4C9-4899-8303-1C40FBA97DCA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46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35EF2D1-2052-C34A-9454-862B38489127}" type="datetime1">
              <a:rPr lang="cs-CZ" smtClean="0"/>
              <a:t>29.04.2022</a:t>
            </a:fld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2C9D-B4C9-4899-8303-1C40FBA97DC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039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35EF2D1-2052-C34A-9454-862B38489127}" type="datetime1">
              <a:rPr lang="cs-CZ" smtClean="0"/>
              <a:t>29.04.2022</a:t>
            </a:fld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2C9D-B4C9-4899-8303-1C40FBA97DCA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19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" y="5295"/>
            <a:ext cx="9129639" cy="513542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10795" y="1848636"/>
            <a:ext cx="5590505" cy="711845"/>
          </a:xfrm>
        </p:spPr>
        <p:txBody>
          <a:bodyPr anchor="b">
            <a:normAutofit/>
          </a:bodyPr>
          <a:lstStyle>
            <a:lvl1pPr>
              <a:defRPr sz="3200" b="1" cap="all" baseline="0">
                <a:solidFill>
                  <a:srgbClr val="72BF44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NÁZOV PREZENTÁCIE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10794" y="2560480"/>
            <a:ext cx="6538155" cy="484748"/>
          </a:xfrm>
        </p:spPr>
        <p:txBody>
          <a:bodyPr anchor="t">
            <a:noAutofit/>
          </a:bodyPr>
          <a:lstStyle>
            <a:lvl1pPr marL="0" indent="0">
              <a:buNone/>
              <a:defRPr sz="2400" b="0" cap="all" baseline="0">
                <a:solidFill>
                  <a:srgbClr val="72BF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0794" y="3291327"/>
            <a:ext cx="5590505" cy="215444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50000"/>
              </a:lnSpc>
              <a:buNone/>
              <a:defRPr sz="16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 err="1"/>
              <a:t>Meno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10789" y="34394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43EADD91-5677-6140-9BE4-FC4D388F3DC2}" type="datetime1">
              <a:rPr lang="cs-CZ" smtClean="0"/>
              <a:pPr/>
              <a:t>29.04.2022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565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36600" y="473872"/>
            <a:ext cx="7691408" cy="288131"/>
          </a:xfrm>
        </p:spPr>
        <p:txBody>
          <a:bodyPr>
            <a:normAutofit/>
          </a:bodyPr>
          <a:lstStyle>
            <a:lvl1pPr>
              <a:defRPr sz="1400" cap="all" baseline="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Názov</a:t>
            </a:r>
            <a:r>
              <a:rPr lang="cs-CZ" dirty="0"/>
              <a:t> grafu / podstránky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>
          <a:xfrm>
            <a:off x="736600" y="952502"/>
            <a:ext cx="7691408" cy="619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736600" y="1781175"/>
            <a:ext cx="7691438" cy="2133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/>
              <a:t>Ak chcete pridať graf, kliknite na ikonu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56" y="4608716"/>
            <a:ext cx="713049" cy="5347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12" y="4427512"/>
            <a:ext cx="715988" cy="7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36600" y="473872"/>
            <a:ext cx="7691408" cy="288131"/>
          </a:xfrm>
        </p:spPr>
        <p:txBody>
          <a:bodyPr>
            <a:normAutofit/>
          </a:bodyPr>
          <a:lstStyle>
            <a:lvl1pPr>
              <a:defRPr sz="1400" cap="all" baseline="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Názov</a:t>
            </a:r>
            <a:r>
              <a:rPr lang="cs-CZ" dirty="0"/>
              <a:t> grafu / podstránky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>
          <a:xfrm>
            <a:off x="736600" y="952502"/>
            <a:ext cx="7691408" cy="619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736600" y="1781175"/>
            <a:ext cx="3695700" cy="2133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/>
              <a:t>Ak chcete pridať graf, kliknite na ikonu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4622800" y="1771652"/>
            <a:ext cx="3805238" cy="2143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56" y="4608716"/>
            <a:ext cx="713049" cy="53478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12" y="4427512"/>
            <a:ext cx="715988" cy="7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36600" y="473872"/>
            <a:ext cx="7691408" cy="288131"/>
          </a:xfrm>
        </p:spPr>
        <p:txBody>
          <a:bodyPr>
            <a:normAutofit/>
          </a:bodyPr>
          <a:lstStyle>
            <a:lvl1pPr>
              <a:defRPr sz="1400" cap="all" baseline="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Názov</a:t>
            </a:r>
            <a:r>
              <a:rPr lang="cs-CZ" dirty="0"/>
              <a:t> grafu / podstránky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>
          <a:xfrm>
            <a:off x="736600" y="952502"/>
            <a:ext cx="7691408" cy="619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736600" y="1781175"/>
            <a:ext cx="7691408" cy="2133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/>
              <a:t>Ak chcete pridať graf, kliknite na ikonu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56" y="4608716"/>
            <a:ext cx="713049" cy="5347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12" y="4427512"/>
            <a:ext cx="715988" cy="7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uj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" y="5295"/>
            <a:ext cx="9129639" cy="513542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10795" y="1890446"/>
            <a:ext cx="5590505" cy="1068550"/>
          </a:xfrm>
        </p:spPr>
        <p:txBody>
          <a:bodyPr anchor="b">
            <a:normAutofit/>
          </a:bodyPr>
          <a:lstStyle>
            <a:lvl1pPr>
              <a:defRPr sz="3200" b="1" cap="all" baseline="0">
                <a:solidFill>
                  <a:srgbClr val="72BF44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Ďakujeme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za </a:t>
            </a:r>
            <a:r>
              <a:rPr lang="cs-CZ" dirty="0" err="1"/>
              <a:t>pozornosť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3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7906"/>
            <a:ext cx="8428038" cy="594000"/>
          </a:xfrm>
          <a:solidFill>
            <a:schemeClr val="accent4">
              <a:lumMod val="75000"/>
            </a:schemeClr>
          </a:solidFill>
        </p:spPr>
        <p:txBody>
          <a:bodyPr lIns="828000" tIns="288000" bIns="216000" anchor="ctr" anchorCtr="0"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FontTx/>
              <a:buNone/>
              <a:defRPr sz="2000" cap="all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/>
              <a:t>OBSAH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733249" y="1352192"/>
            <a:ext cx="76947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sk-SK"/>
              <a:t>Upravte štýl predlohy textu.</a:t>
            </a:r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12" y="4427512"/>
            <a:ext cx="715988" cy="7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1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abulku 2"/>
          <p:cNvSpPr>
            <a:spLocks noGrp="1"/>
          </p:cNvSpPr>
          <p:nvPr>
            <p:ph type="tbl" sz="quarter" idx="16"/>
          </p:nvPr>
        </p:nvSpPr>
        <p:spPr>
          <a:xfrm>
            <a:off x="733431" y="1162049"/>
            <a:ext cx="7694581" cy="2811603"/>
          </a:xfrm>
          <a:noFill/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k-SK"/>
              <a:t>Ak chcete pridať tabuľku, kliknite na ikonu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7906"/>
            <a:ext cx="8428038" cy="594000"/>
          </a:xfrm>
          <a:solidFill>
            <a:schemeClr val="accent4">
              <a:lumMod val="75000"/>
            </a:schemeClr>
          </a:solidFill>
        </p:spPr>
        <p:txBody>
          <a:bodyPr lIns="828000" tIns="288000" bIns="216000" anchor="ctr" anchorCtr="0"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FontTx/>
              <a:buNone/>
              <a:defRPr sz="2000" cap="all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 err="1"/>
              <a:t>Tabuľka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56" y="4608716"/>
            <a:ext cx="713049" cy="5347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12" y="4427512"/>
            <a:ext cx="715988" cy="7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klad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742954" y="1332782"/>
            <a:ext cx="7685054" cy="892552"/>
          </a:xfrm>
        </p:spPr>
        <p:txBody>
          <a:bodyPr>
            <a:spAutoFit/>
          </a:bodyPr>
          <a:lstStyle>
            <a:lvl1pPr marL="228594" indent="-228594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/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defRPr sz="1400"/>
            </a:lvl2pPr>
            <a:lvl3pPr marL="1142971" indent="-228594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8" hasCustomPrompt="1"/>
          </p:nvPr>
        </p:nvSpPr>
        <p:spPr>
          <a:xfrm>
            <a:off x="-6" y="367906"/>
            <a:ext cx="8428038" cy="594000"/>
          </a:xfrm>
          <a:solidFill>
            <a:schemeClr val="accent4">
              <a:lumMod val="75000"/>
            </a:schemeClr>
          </a:solidFill>
        </p:spPr>
        <p:txBody>
          <a:bodyPr lIns="828000" tIns="288000" bIns="216000" anchor="ctr" anchorCtr="0"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FontTx/>
              <a:buNone/>
              <a:defRPr sz="2000" cap="all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56" y="4608716"/>
            <a:ext cx="713049" cy="5347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12" y="4427512"/>
            <a:ext cx="715988" cy="7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" y="6891"/>
            <a:ext cx="9129639" cy="513542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98521" y="1941875"/>
            <a:ext cx="5087389" cy="1077218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8000" cap="all" baseline="0">
                <a:latin typeface="Arial Black" panose="020B0A04020102020204" pitchFamily="34" charset="0"/>
              </a:defRPr>
            </a:lvl1pPr>
          </a:lstStyle>
          <a:p>
            <a:r>
              <a:rPr lang="cs-CZ" dirty="0"/>
              <a:t>01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56" y="4608716"/>
            <a:ext cx="713049" cy="534787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5" y="2708827"/>
            <a:ext cx="5100637" cy="535531"/>
          </a:xfrm>
        </p:spPr>
        <p:txBody>
          <a:bodyPr anchor="ctr" anchorCtr="0">
            <a:spAutoFit/>
          </a:bodyPr>
          <a:lstStyle>
            <a:lvl1pPr marL="0" indent="0">
              <a:buFontTx/>
              <a:buNone/>
              <a:defRPr sz="3200" b="0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2BF4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PODNADPIS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12" y="4427512"/>
            <a:ext cx="715988" cy="7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733245" y="575813"/>
            <a:ext cx="7697706" cy="385169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4558" y="3935080"/>
            <a:ext cx="2947978" cy="289104"/>
          </a:xfrm>
          <a:solidFill>
            <a:srgbClr val="72BF44"/>
          </a:solidFill>
        </p:spPr>
        <p:txBody>
          <a:bodyPr wrap="square" tIns="144000" bIns="72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 err="1"/>
              <a:t>Názov</a:t>
            </a:r>
            <a:r>
              <a:rPr lang="cs-CZ" dirty="0"/>
              <a:t> fotografie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33358" y="4232483"/>
            <a:ext cx="2949178" cy="189893"/>
          </a:xfrm>
          <a:solidFill>
            <a:srgbClr val="72BF44"/>
          </a:solidFill>
        </p:spPr>
        <p:txBody>
          <a:bodyPr tIns="5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 dirty="0"/>
              <a:t>Popis fotografie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56" y="4608716"/>
            <a:ext cx="713049" cy="53478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12" y="4427512"/>
            <a:ext cx="715988" cy="7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716107" y="1260875"/>
            <a:ext cx="3579853" cy="266003"/>
          </a:xfrm>
        </p:spPr>
        <p:txBody>
          <a:bodyPr anchor="b">
            <a:normAutofit/>
          </a:bodyPr>
          <a:lstStyle>
            <a:lvl1pPr marL="0" indent="0">
              <a:buNone/>
              <a:defRPr sz="1400" b="1" cap="all" baseline="0">
                <a:latin typeface="Arial Black" panose="020B0A040201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260875"/>
            <a:ext cx="3798858" cy="266003"/>
          </a:xfrm>
        </p:spPr>
        <p:txBody>
          <a:bodyPr anchor="b">
            <a:normAutofit/>
          </a:bodyPr>
          <a:lstStyle>
            <a:lvl1pPr marL="0" indent="0">
              <a:buNone/>
              <a:defRPr sz="1400" b="1" cap="all" baseline="0">
                <a:latin typeface="Arial Black" panose="020B0A040201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4" name="Zástupný symbol pro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71289"/>
            <a:ext cx="8428038" cy="590228"/>
          </a:xfrm>
          <a:solidFill>
            <a:schemeClr val="accent4">
              <a:lumMod val="75000"/>
            </a:schemeClr>
          </a:solidFill>
        </p:spPr>
        <p:txBody>
          <a:bodyPr lIns="828000" tIns="288000" bIns="216000" anchor="ctr" anchorCtr="0">
            <a:noAutofit/>
          </a:bodyPr>
          <a:lstStyle>
            <a:lvl1pPr marL="0" indent="0">
              <a:buFontTx/>
              <a:buNone/>
              <a:defRPr sz="2000" cap="all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56" y="4608716"/>
            <a:ext cx="713049" cy="53478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12" y="4427512"/>
            <a:ext cx="715988" cy="715988"/>
          </a:xfrm>
          <a:prstGeom prst="rect">
            <a:avLst/>
          </a:prstGeom>
        </p:spPr>
      </p:pic>
      <p:sp>
        <p:nvSpPr>
          <p:cNvPr id="6" name="Zástupný symbol pro text 5"/>
          <p:cNvSpPr>
            <a:spLocks noGrp="1"/>
          </p:cNvSpPr>
          <p:nvPr>
            <p:ph type="body" sz="quarter" idx="20"/>
          </p:nvPr>
        </p:nvSpPr>
        <p:spPr>
          <a:xfrm>
            <a:off x="716106" y="1693297"/>
            <a:ext cx="3579853" cy="2280356"/>
          </a:xfrm>
        </p:spPr>
        <p:txBody>
          <a:bodyPr>
            <a:normAutofit/>
          </a:bodyPr>
          <a:lstStyle>
            <a:lvl1pPr marL="228594" indent="-228594">
              <a:buFont typeface="Wingdings" charset="2"/>
              <a:buChar char="§"/>
              <a:defRPr sz="1400"/>
            </a:lvl1pPr>
            <a:lvl2pPr marL="685783" indent="-228594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>
              <a:buClr>
                <a:schemeClr val="accent1"/>
              </a:buClr>
              <a:buFont typeface="Courier New" charset="0"/>
              <a:buChar char="o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</p:txBody>
      </p:sp>
      <p:sp>
        <p:nvSpPr>
          <p:cNvPr id="13" name="Zástupný symbol pro text 5"/>
          <p:cNvSpPr>
            <a:spLocks noGrp="1"/>
          </p:cNvSpPr>
          <p:nvPr>
            <p:ph type="body" sz="quarter" idx="21"/>
          </p:nvPr>
        </p:nvSpPr>
        <p:spPr>
          <a:xfrm>
            <a:off x="4629151" y="1693297"/>
            <a:ext cx="3798858" cy="2280356"/>
          </a:xfrm>
        </p:spPr>
        <p:txBody>
          <a:bodyPr>
            <a:normAutofit/>
          </a:bodyPr>
          <a:lstStyle>
            <a:lvl1pPr marL="228594" indent="-228594">
              <a:buFont typeface="Wingdings" charset="2"/>
              <a:buChar char="§"/>
              <a:defRPr sz="1400"/>
            </a:lvl1pPr>
            <a:lvl2pPr marL="685783" indent="-228594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>
              <a:buClr>
                <a:schemeClr val="accent1"/>
              </a:buClr>
              <a:buFont typeface="Courier New" charset="0"/>
              <a:buChar char="o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</p:txBody>
      </p:sp>
    </p:spTree>
    <p:extLst>
      <p:ext uri="{BB962C8B-B14F-4D97-AF65-F5344CB8AC3E}">
        <p14:creationId xmlns:p14="http://schemas.microsoft.com/office/powerpoint/2010/main" val="4314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716107" y="1260875"/>
            <a:ext cx="2225505" cy="266003"/>
          </a:xfrm>
        </p:spPr>
        <p:txBody>
          <a:bodyPr anchor="b">
            <a:normAutofit/>
          </a:bodyPr>
          <a:lstStyle>
            <a:lvl1pPr marL="0" indent="0">
              <a:buNone/>
              <a:defRPr sz="1400" b="1" cap="all" baseline="0">
                <a:latin typeface="Arial Black" panose="020B0A040201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4" hasCustomPrompt="1"/>
          </p:nvPr>
        </p:nvSpPr>
        <p:spPr>
          <a:xfrm>
            <a:off x="6035262" y="1273814"/>
            <a:ext cx="2392751" cy="266003"/>
          </a:xfrm>
        </p:spPr>
        <p:txBody>
          <a:bodyPr anchor="b">
            <a:normAutofit/>
          </a:bodyPr>
          <a:lstStyle>
            <a:lvl1pPr marL="0" indent="0">
              <a:buNone/>
              <a:defRPr sz="1400" b="1" cap="all" baseline="0">
                <a:latin typeface="Arial Black" panose="020B0A040201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Zástupný symbol pro text 2"/>
          <p:cNvSpPr>
            <a:spLocks noGrp="1"/>
          </p:cNvSpPr>
          <p:nvPr>
            <p:ph type="body" idx="15" hasCustomPrompt="1"/>
          </p:nvPr>
        </p:nvSpPr>
        <p:spPr>
          <a:xfrm>
            <a:off x="3300691" y="1270206"/>
            <a:ext cx="2392751" cy="266003"/>
          </a:xfrm>
        </p:spPr>
        <p:txBody>
          <a:bodyPr anchor="b">
            <a:normAutofit/>
          </a:bodyPr>
          <a:lstStyle>
            <a:lvl1pPr marL="0" indent="0">
              <a:buNone/>
              <a:defRPr sz="1400" b="1" cap="all" baseline="0">
                <a:latin typeface="Arial Black" panose="020B0A040201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71289"/>
            <a:ext cx="8428038" cy="590228"/>
          </a:xfrm>
          <a:solidFill>
            <a:schemeClr val="accent4">
              <a:lumMod val="75000"/>
            </a:schemeClr>
          </a:solidFill>
        </p:spPr>
        <p:txBody>
          <a:bodyPr lIns="828000" tIns="288000" bIns="216000" anchor="ctr" anchorCtr="0">
            <a:noAutofit/>
          </a:bodyPr>
          <a:lstStyle>
            <a:lvl1pPr marL="0" indent="0">
              <a:buFontTx/>
              <a:buNone/>
              <a:defRPr sz="2000" cap="all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56" y="4608716"/>
            <a:ext cx="713049" cy="53478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12" y="4427512"/>
            <a:ext cx="715988" cy="715988"/>
          </a:xfrm>
          <a:prstGeom prst="rect">
            <a:avLst/>
          </a:prstGeom>
        </p:spPr>
      </p:pic>
      <p:sp>
        <p:nvSpPr>
          <p:cNvPr id="17" name="Zástupný symbol pro text 5"/>
          <p:cNvSpPr>
            <a:spLocks noGrp="1"/>
          </p:cNvSpPr>
          <p:nvPr>
            <p:ph type="body" sz="quarter" idx="20"/>
          </p:nvPr>
        </p:nvSpPr>
        <p:spPr>
          <a:xfrm>
            <a:off x="716106" y="1693297"/>
            <a:ext cx="2242345" cy="2280356"/>
          </a:xfrm>
        </p:spPr>
        <p:txBody>
          <a:bodyPr>
            <a:normAutofit/>
          </a:bodyPr>
          <a:lstStyle>
            <a:lvl1pPr marL="228594" indent="-228594">
              <a:buFont typeface="Wingdings" charset="2"/>
              <a:buChar char="§"/>
              <a:defRPr sz="1400"/>
            </a:lvl1pPr>
            <a:lvl2pPr marL="685783" indent="-228594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>
              <a:buClr>
                <a:schemeClr val="accent1"/>
              </a:buClr>
              <a:buFont typeface="Courier New" charset="0"/>
              <a:buChar char="o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</p:txBody>
      </p:sp>
      <p:sp>
        <p:nvSpPr>
          <p:cNvPr id="18" name="Zástupný symbol pro text 5"/>
          <p:cNvSpPr>
            <a:spLocks noGrp="1"/>
          </p:cNvSpPr>
          <p:nvPr>
            <p:ph type="body" sz="quarter" idx="21"/>
          </p:nvPr>
        </p:nvSpPr>
        <p:spPr>
          <a:xfrm>
            <a:off x="3300691" y="1692762"/>
            <a:ext cx="2392751" cy="2280356"/>
          </a:xfrm>
        </p:spPr>
        <p:txBody>
          <a:bodyPr>
            <a:normAutofit/>
          </a:bodyPr>
          <a:lstStyle>
            <a:lvl1pPr marL="228594" indent="-228594">
              <a:buFont typeface="Wingdings" charset="2"/>
              <a:buChar char="§"/>
              <a:defRPr sz="1400"/>
            </a:lvl1pPr>
            <a:lvl2pPr marL="685783" indent="-228594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>
              <a:buClr>
                <a:schemeClr val="accent1"/>
              </a:buClr>
              <a:buFont typeface="Courier New" charset="0"/>
              <a:buChar char="o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</p:txBody>
      </p:sp>
      <p:sp>
        <p:nvSpPr>
          <p:cNvPr id="19" name="Zástupný symbol pro text 5"/>
          <p:cNvSpPr>
            <a:spLocks noGrp="1"/>
          </p:cNvSpPr>
          <p:nvPr>
            <p:ph type="body" sz="quarter" idx="22"/>
          </p:nvPr>
        </p:nvSpPr>
        <p:spPr>
          <a:xfrm>
            <a:off x="6031384" y="1692762"/>
            <a:ext cx="2396628" cy="2280356"/>
          </a:xfrm>
        </p:spPr>
        <p:txBody>
          <a:bodyPr>
            <a:normAutofit/>
          </a:bodyPr>
          <a:lstStyle>
            <a:lvl1pPr marL="228594" indent="-228594">
              <a:buFont typeface="Wingdings" charset="2"/>
              <a:buChar char="§"/>
              <a:defRPr sz="1400"/>
            </a:lvl1pPr>
            <a:lvl2pPr marL="685783" indent="-228594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>
              <a:buClr>
                <a:schemeClr val="accent1"/>
              </a:buClr>
              <a:buFont typeface="Courier New" charset="0"/>
              <a:buChar char="o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</p:txBody>
      </p:sp>
    </p:spTree>
    <p:extLst>
      <p:ext uri="{BB962C8B-B14F-4D97-AF65-F5344CB8AC3E}">
        <p14:creationId xmlns:p14="http://schemas.microsoft.com/office/powerpoint/2010/main" val="30805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38653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8" r:id="rId2"/>
    <p:sldLayoutId id="2147483649" r:id="rId3"/>
    <p:sldLayoutId id="2147483675" r:id="rId4"/>
    <p:sldLayoutId id="2147483667" r:id="rId5"/>
    <p:sldLayoutId id="2147483660" r:id="rId6"/>
    <p:sldLayoutId id="2147483668" r:id="rId7"/>
    <p:sldLayoutId id="2147483670" r:id="rId8"/>
    <p:sldLayoutId id="2147483671" r:id="rId9"/>
    <p:sldLayoutId id="2147483673" r:id="rId10"/>
    <p:sldLayoutId id="2147483674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72BF4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320486"/>
            <a:ext cx="4523014" cy="250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0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NAFTA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/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ugs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operations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in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europe</a:t>
            </a: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3"/>
          <a:stretch/>
        </p:blipFill>
        <p:spPr>
          <a:xfrm>
            <a:off x="742954" y="1173708"/>
            <a:ext cx="7685054" cy="3657599"/>
          </a:xfrm>
          <a:prstGeom prst="rect">
            <a:avLst/>
          </a:prstGeom>
        </p:spPr>
      </p:pic>
      <p:pic>
        <p:nvPicPr>
          <p:cNvPr id="7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  <p:pic>
        <p:nvPicPr>
          <p:cNvPr id="6" name="Picture 13" descr="C:\Users\tp50159\Desktop\Flag_of_Slovakia_-_Circle-512.png">
            <a:extLst>
              <a:ext uri="{FF2B5EF4-FFF2-40B4-BE49-F238E27FC236}">
                <a16:creationId xmlns:a16="http://schemas.microsoft.com/office/drawing/2014/main" id="{7CFF38FC-E1F7-449B-BF67-BF4538575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836900" y="571259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Free Animated &lt;strong&gt;Czech&lt;/strong&gt; Flag Gifs - &lt;strong&gt;Czech&lt;/strong&gt; Clipart">
            <a:extLst>
              <a:ext uri="{FF2B5EF4-FFF2-40B4-BE49-F238E27FC236}">
                <a16:creationId xmlns:a16="http://schemas.microsoft.com/office/drawing/2014/main" id="{0B732157-D5D5-4A89-A1B2-297CF6FA41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05" y="572244"/>
            <a:ext cx="273600" cy="273600"/>
          </a:xfrm>
          <a:prstGeom prst="rect">
            <a:avLst/>
          </a:prstGeom>
        </p:spPr>
      </p:pic>
      <p:pic>
        <p:nvPicPr>
          <p:cNvPr id="9" name="Picture 3" descr="F:\Flags\BUBBLEs\Zach's secrets\The PNGs\Flag of Austria.png">
            <a:extLst>
              <a:ext uri="{FF2B5EF4-FFF2-40B4-BE49-F238E27FC236}">
                <a16:creationId xmlns:a16="http://schemas.microsoft.com/office/drawing/2014/main" id="{538388F1-1AC9-4DE3-83D3-68BCC7F42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14710" y="559649"/>
            <a:ext cx="315232" cy="31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8">
            <a:extLst>
              <a:ext uri="{FF2B5EF4-FFF2-40B4-BE49-F238E27FC236}">
                <a16:creationId xmlns:a16="http://schemas.microsoft.com/office/drawing/2014/main" id="{BE230F2B-9832-4286-9A1F-20E3E110F41A}"/>
              </a:ext>
            </a:extLst>
          </p:cNvPr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7" y="575362"/>
            <a:ext cx="273630" cy="27363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064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NAFTA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/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ugs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operations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in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central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europe</a:t>
            </a: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  <p:graphicFrame>
        <p:nvGraphicFramePr>
          <p:cNvPr id="17" name="Tabuľk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84107"/>
              </p:ext>
            </p:extLst>
          </p:nvPr>
        </p:nvGraphicFramePr>
        <p:xfrm>
          <a:off x="742979" y="1100295"/>
          <a:ext cx="7685054" cy="2313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4758">
                  <a:extLst>
                    <a:ext uri="{9D8B030D-6E8A-4147-A177-3AD203B41FA5}">
                      <a16:colId xmlns:a16="http://schemas.microsoft.com/office/drawing/2014/main" val="2645264401"/>
                    </a:ext>
                  </a:extLst>
                </a:gridCol>
                <a:gridCol w="1048493">
                  <a:extLst>
                    <a:ext uri="{9D8B030D-6E8A-4147-A177-3AD203B41FA5}">
                      <a16:colId xmlns:a16="http://schemas.microsoft.com/office/drawing/2014/main" val="1671691370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154323208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167581375"/>
                    </a:ext>
                  </a:extLst>
                </a:gridCol>
                <a:gridCol w="1249993">
                  <a:extLst>
                    <a:ext uri="{9D8B030D-6E8A-4147-A177-3AD203B41FA5}">
                      <a16:colId xmlns:a16="http://schemas.microsoft.com/office/drawing/2014/main" val="3774579560"/>
                    </a:ext>
                  </a:extLst>
                </a:gridCol>
              </a:tblGrid>
              <a:tr h="803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Gas Storage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NAFTA Technical Operator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NAFTA Storage System Operator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NAFTA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Technical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Services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Working Gas Volume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</a:rPr>
                        <a:t>TWh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945621"/>
                  </a:ext>
                </a:extLst>
              </a:tr>
              <a:tr h="541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UGS </a:t>
                      </a:r>
                      <a:r>
                        <a:rPr lang="sk-SK" sz="1400" dirty="0" err="1">
                          <a:effectLst/>
                        </a:rPr>
                        <a:t>Complex</a:t>
                      </a:r>
                      <a:r>
                        <a:rPr lang="sk-SK" sz="1400" dirty="0">
                          <a:effectLst/>
                        </a:rPr>
                        <a:t> Lab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●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●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27.7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226261"/>
                  </a:ext>
                </a:extLst>
              </a:tr>
              <a:tr h="510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UGS </a:t>
                      </a:r>
                      <a:r>
                        <a:rPr lang="sk-SK" sz="1400" dirty="0" err="1">
                          <a:effectLst/>
                        </a:rPr>
                        <a:t>Pozagas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</a:rPr>
                        <a:t>●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6.9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02408"/>
                  </a:ext>
                </a:extLst>
              </a:tr>
              <a:tr h="457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UGS </a:t>
                      </a:r>
                      <a:r>
                        <a:rPr lang="sk-SK" sz="1400" dirty="0" err="1">
                          <a:effectLst/>
                        </a:rPr>
                        <a:t>Dolni</a:t>
                      </a:r>
                      <a:r>
                        <a:rPr lang="sk-SK" sz="1400" dirty="0">
                          <a:effectLst/>
                        </a:rPr>
                        <a:t> </a:t>
                      </a:r>
                      <a:r>
                        <a:rPr lang="sk-SK" sz="1400" dirty="0" err="1">
                          <a:effectLst/>
                        </a:rPr>
                        <a:t>Bojanovice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</a:rPr>
                        <a:t>●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6.</a:t>
                      </a:r>
                      <a:r>
                        <a:rPr lang="sk-SK" sz="1100" b="1" dirty="0">
                          <a:effectLst/>
                        </a:rPr>
                        <a:t>1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25412"/>
                  </a:ext>
                </a:extLst>
              </a:tr>
            </a:tbl>
          </a:graphicData>
        </a:graphic>
      </p:graphicFrame>
      <p:sp>
        <p:nvSpPr>
          <p:cNvPr id="8" name="Obdĺžnik 7"/>
          <p:cNvSpPr/>
          <p:nvPr/>
        </p:nvSpPr>
        <p:spPr>
          <a:xfrm>
            <a:off x="6393656" y="3512372"/>
            <a:ext cx="2034376" cy="8908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I</a:t>
            </a:r>
            <a:r>
              <a:rPr lang="en-US" dirty="0" err="1">
                <a:solidFill>
                  <a:schemeClr val="tx1"/>
                </a:solidFill>
              </a:rPr>
              <a:t>njection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ate</a:t>
            </a:r>
            <a:endParaRPr lang="en-US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/>
            <a:r>
              <a:rPr lang="sk-SK" sz="2400" b="1" dirty="0">
                <a:solidFill>
                  <a:schemeClr val="tx1"/>
                </a:solidFill>
              </a:rPr>
              <a:t>338 GWh/d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3564373" y="3504674"/>
            <a:ext cx="2043829" cy="9070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W</a:t>
            </a:r>
            <a:r>
              <a:rPr lang="en-US" dirty="0" err="1">
                <a:solidFill>
                  <a:schemeClr val="tx1"/>
                </a:solidFill>
              </a:rPr>
              <a:t>ithdrawal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ate</a:t>
            </a:r>
          </a:p>
          <a:p>
            <a:pPr algn="ctr"/>
            <a:r>
              <a:rPr lang="sk-SK" sz="2400" b="1" dirty="0">
                <a:solidFill>
                  <a:schemeClr val="tx1"/>
                </a:solidFill>
              </a:rPr>
              <a:t>418.9 GWh/d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42979" y="3500790"/>
            <a:ext cx="2035940" cy="897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WGV</a:t>
            </a:r>
          </a:p>
          <a:p>
            <a:pPr algn="ctr"/>
            <a:r>
              <a:rPr lang="sk-SK" sz="2400" b="1" dirty="0">
                <a:solidFill>
                  <a:schemeClr val="tx1"/>
                </a:solidFill>
              </a:rPr>
              <a:t>40.7 </a:t>
            </a:r>
            <a:r>
              <a:rPr lang="sk-SK" sz="2400" b="1" dirty="0" err="1">
                <a:solidFill>
                  <a:schemeClr val="tx1"/>
                </a:solidFill>
              </a:rPr>
              <a:t>TWh</a:t>
            </a:r>
            <a:r>
              <a:rPr lang="sk-SK" sz="24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2" name="Picture 13" descr="C:\Users\tp50159\Desktop\Flag_of_Slovakia_-_Circle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78919" y="2046444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tp50159\Desktop\Flag_of_Slovakia_-_Circle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78919" y="2559841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Free Animated &lt;strong&gt;Czech&lt;/strong&gt; Flag Gifs - &lt;strong&gt;Czech&lt;/strong&gt; Clipar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19" y="3039435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a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7" b="12477"/>
          <a:stretch>
            <a:fillRect/>
          </a:stretch>
        </p:blipFill>
        <p:spPr/>
      </p:pic>
      <p:sp>
        <p:nvSpPr>
          <p:cNvPr id="8" name="Zástupný symbol textu 7"/>
          <p:cNvSpPr>
            <a:spLocks noGrp="1"/>
          </p:cNvSpPr>
          <p:nvPr>
            <p:ph type="body" sz="quarter" idx="13"/>
          </p:nvPr>
        </p:nvSpPr>
        <p:spPr>
          <a:xfrm>
            <a:off x="732962" y="3935080"/>
            <a:ext cx="2947978" cy="289104"/>
          </a:xfrm>
        </p:spPr>
        <p:txBody>
          <a:bodyPr/>
          <a:lstStyle/>
          <a:p>
            <a:r>
              <a:rPr lang="sk-SK" dirty="0" err="1"/>
              <a:t>Cs</a:t>
            </a:r>
            <a:r>
              <a:rPr lang="sk-SK" dirty="0"/>
              <a:t> </a:t>
            </a:r>
            <a:r>
              <a:rPr lang="sk-SK" dirty="0" err="1"/>
              <a:t>GAjary</a:t>
            </a:r>
            <a:endParaRPr lang="sk-SK" dirty="0"/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"/>
          </p:nvPr>
        </p:nvSpPr>
        <p:spPr>
          <a:xfrm>
            <a:off x="733245" y="4224184"/>
            <a:ext cx="2949178" cy="203325"/>
          </a:xfrm>
        </p:spPr>
        <p:txBody>
          <a:bodyPr/>
          <a:lstStyle/>
          <a:p>
            <a:r>
              <a:rPr lang="sk-SK" dirty="0" err="1"/>
              <a:t>Central</a:t>
            </a:r>
            <a:r>
              <a:rPr lang="sk-SK" dirty="0"/>
              <a:t> </a:t>
            </a:r>
            <a:r>
              <a:rPr lang="sk-SK" dirty="0" err="1"/>
              <a:t>Station</a:t>
            </a:r>
            <a:r>
              <a:rPr lang="sk-SK" dirty="0"/>
              <a:t> UGS in Gajary</a:t>
            </a:r>
          </a:p>
        </p:txBody>
      </p:sp>
      <p:pic>
        <p:nvPicPr>
          <p:cNvPr id="6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text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NAFTA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/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ugs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operations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in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germany</a:t>
            </a: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0"/>
          <a:stretch/>
        </p:blipFill>
        <p:spPr>
          <a:xfrm>
            <a:off x="787282" y="1087752"/>
            <a:ext cx="7640730" cy="3847492"/>
          </a:xfrm>
          <a:prstGeom prst="rect">
            <a:avLst/>
          </a:prstGeom>
        </p:spPr>
      </p:pic>
      <p:pic>
        <p:nvPicPr>
          <p:cNvPr id="6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35" y="398546"/>
            <a:ext cx="657792" cy="5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3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NAFTA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/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ugs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operations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in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germany</a:t>
            </a: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285936"/>
              </p:ext>
            </p:extLst>
          </p:nvPr>
        </p:nvGraphicFramePr>
        <p:xfrm>
          <a:off x="742979" y="1064730"/>
          <a:ext cx="7685053" cy="2313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6877">
                  <a:extLst>
                    <a:ext uri="{9D8B030D-6E8A-4147-A177-3AD203B41FA5}">
                      <a16:colId xmlns:a16="http://schemas.microsoft.com/office/drawing/2014/main" val="2645264401"/>
                    </a:ext>
                  </a:extLst>
                </a:gridCol>
                <a:gridCol w="1773936">
                  <a:extLst>
                    <a:ext uri="{9D8B030D-6E8A-4147-A177-3AD203B41FA5}">
                      <a16:colId xmlns:a16="http://schemas.microsoft.com/office/drawing/2014/main" val="1671691370"/>
                    </a:ext>
                  </a:extLst>
                </a:gridCol>
                <a:gridCol w="1709928">
                  <a:extLst>
                    <a:ext uri="{9D8B030D-6E8A-4147-A177-3AD203B41FA5}">
                      <a16:colId xmlns:a16="http://schemas.microsoft.com/office/drawing/2014/main" val="1543232088"/>
                    </a:ext>
                  </a:extLst>
                </a:gridCol>
                <a:gridCol w="1524312">
                  <a:extLst>
                    <a:ext uri="{9D8B030D-6E8A-4147-A177-3AD203B41FA5}">
                      <a16:colId xmlns:a16="http://schemas.microsoft.com/office/drawing/2014/main" val="3774579560"/>
                    </a:ext>
                  </a:extLst>
                </a:gridCol>
              </a:tblGrid>
              <a:tr h="803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Gas Storage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NAFTA </a:t>
                      </a:r>
                      <a:r>
                        <a:rPr lang="sk-SK" sz="1400" dirty="0" err="1">
                          <a:solidFill>
                            <a:schemeClr val="tx1"/>
                          </a:solidFill>
                          <a:effectLst/>
                        </a:rPr>
                        <a:t>Technical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k-SK" sz="1400" dirty="0" err="1">
                          <a:solidFill>
                            <a:schemeClr val="tx1"/>
                          </a:solidFill>
                          <a:effectLst/>
                        </a:rPr>
                        <a:t>Operator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NAFTA Storage </a:t>
                      </a:r>
                      <a:r>
                        <a:rPr lang="sk-SK" sz="1400" dirty="0" err="1">
                          <a:solidFill>
                            <a:schemeClr val="tx1"/>
                          </a:solidFill>
                          <a:effectLst/>
                        </a:rPr>
                        <a:t>System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k-SK" sz="1400" dirty="0" err="1">
                          <a:solidFill>
                            <a:schemeClr val="tx1"/>
                          </a:solidFill>
                          <a:effectLst/>
                        </a:rPr>
                        <a:t>Operator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solidFill>
                            <a:schemeClr val="tx1"/>
                          </a:solidFill>
                          <a:effectLst/>
                        </a:rPr>
                        <a:t>Working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 Gas </a:t>
                      </a:r>
                      <a:r>
                        <a:rPr lang="sk-SK" sz="1400" dirty="0" err="1">
                          <a:solidFill>
                            <a:schemeClr val="tx1"/>
                          </a:solidFill>
                          <a:effectLst/>
                        </a:rPr>
                        <a:t>Volume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sk-SK" sz="1400" dirty="0" err="1">
                          <a:solidFill>
                            <a:schemeClr val="tx1"/>
                          </a:solidFill>
                          <a:effectLst/>
                        </a:rPr>
                        <a:t>TWh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945621"/>
                  </a:ext>
                </a:extLst>
              </a:tr>
              <a:tr h="541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UGS </a:t>
                      </a:r>
                      <a:r>
                        <a:rPr lang="sk-SK" sz="1400" dirty="0" err="1">
                          <a:effectLst/>
                        </a:rPr>
                        <a:t>Breitbrunn</a:t>
                      </a:r>
                      <a:r>
                        <a:rPr lang="sk-SK" sz="1400" dirty="0">
                          <a:effectLst/>
                        </a:rPr>
                        <a:t>/</a:t>
                      </a:r>
                      <a:r>
                        <a:rPr lang="sk-SK" sz="1400" dirty="0" err="1">
                          <a:effectLst/>
                        </a:rPr>
                        <a:t>Eggstätt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j-lt"/>
                        </a:rPr>
                        <a:t>●</a:t>
                      </a:r>
                      <a:endParaRPr lang="sk-SK" sz="11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100" dirty="0">
                          <a:effectLst/>
                          <a:latin typeface="+mj-lt"/>
                        </a:rPr>
                        <a:t> </a:t>
                      </a:r>
                      <a:r>
                        <a:rPr lang="sk-SK" sz="1100" b="1" dirty="0" err="1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Uniper</a:t>
                      </a:r>
                      <a:r>
                        <a:rPr lang="sk-SK" sz="1100" b="1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Energy Storage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+mj-lt"/>
                        </a:rPr>
                        <a:t>11.1</a:t>
                      </a:r>
                      <a:endParaRPr lang="sk-SK" sz="11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226261"/>
                  </a:ext>
                </a:extLst>
              </a:tr>
              <a:tr h="510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UGS </a:t>
                      </a:r>
                      <a:r>
                        <a:rPr lang="sk-SK" sz="1400" dirty="0" err="1">
                          <a:effectLst/>
                        </a:rPr>
                        <a:t>Inzenham</a:t>
                      </a:r>
                      <a:r>
                        <a:rPr lang="sk-SK" sz="1400" dirty="0">
                          <a:effectLst/>
                        </a:rPr>
                        <a:t>-West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j-lt"/>
                        </a:rPr>
                        <a:t>●</a:t>
                      </a:r>
                      <a:endParaRPr lang="sk-SK" sz="11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100" b="1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NAFTA </a:t>
                      </a:r>
                      <a:r>
                        <a:rPr lang="sk-SK" sz="1100" b="1" dirty="0" err="1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Speicher</a:t>
                      </a:r>
                      <a:r>
                        <a:rPr lang="sk-SK" sz="1100" b="1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k-SK" sz="1100" b="1" dirty="0" err="1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Inzenham</a:t>
                      </a:r>
                      <a:endParaRPr lang="sk-SK" sz="11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+mj-lt"/>
                        </a:rPr>
                        <a:t>4.8</a:t>
                      </a:r>
                      <a:endParaRPr lang="sk-SK" sz="11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02408"/>
                  </a:ext>
                </a:extLst>
              </a:tr>
              <a:tr h="457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UGS </a:t>
                      </a:r>
                      <a:r>
                        <a:rPr lang="sk-SK" sz="1400" dirty="0" err="1">
                          <a:effectLst/>
                        </a:rPr>
                        <a:t>Wolfersberg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j-lt"/>
                        </a:rPr>
                        <a:t>●</a:t>
                      </a:r>
                      <a:endParaRPr lang="sk-SK" sz="11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  <a:latin typeface="+mj-lt"/>
                        </a:rPr>
                        <a:t> </a:t>
                      </a:r>
                      <a:r>
                        <a:rPr lang="sk-SK" sz="1100" b="1" dirty="0" err="1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Bayernugs</a:t>
                      </a:r>
                      <a:endParaRPr lang="sk-SK" sz="11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+mj-lt"/>
                        </a:rPr>
                        <a:t>4.1</a:t>
                      </a:r>
                      <a:endParaRPr lang="sk-SK" sz="11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25412"/>
                  </a:ext>
                </a:extLst>
              </a:tr>
            </a:tbl>
          </a:graphicData>
        </a:graphic>
      </p:graphicFrame>
      <p:pic>
        <p:nvPicPr>
          <p:cNvPr id="6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742979" y="3480986"/>
            <a:ext cx="2035940" cy="897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WGV</a:t>
            </a:r>
          </a:p>
          <a:p>
            <a:pPr algn="ctr"/>
            <a:r>
              <a:rPr lang="sk-SK" sz="2400" b="1" dirty="0">
                <a:solidFill>
                  <a:schemeClr val="tx1"/>
                </a:solidFill>
              </a:rPr>
              <a:t>20 </a:t>
            </a:r>
            <a:r>
              <a:rPr lang="sk-SK" sz="2400" b="1" dirty="0" err="1">
                <a:solidFill>
                  <a:schemeClr val="tx1"/>
                </a:solidFill>
              </a:rPr>
              <a:t>TWh</a:t>
            </a:r>
            <a:r>
              <a:rPr lang="sk-SK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Obdĺžnik 7"/>
          <p:cNvSpPr/>
          <p:nvPr/>
        </p:nvSpPr>
        <p:spPr>
          <a:xfrm>
            <a:off x="3564373" y="3480986"/>
            <a:ext cx="2043829" cy="9070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W</a:t>
            </a:r>
            <a:r>
              <a:rPr lang="en-US" dirty="0" err="1">
                <a:solidFill>
                  <a:schemeClr val="tx1"/>
                </a:solidFill>
              </a:rPr>
              <a:t>ithdrawal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ate</a:t>
            </a:r>
          </a:p>
          <a:p>
            <a:pPr algn="ctr"/>
            <a:r>
              <a:rPr lang="sk-SK" sz="2400" b="1" dirty="0">
                <a:solidFill>
                  <a:schemeClr val="tx1"/>
                </a:solidFill>
              </a:rPr>
              <a:t>286 GWh/d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6393656" y="3490646"/>
            <a:ext cx="2034376" cy="8908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I</a:t>
            </a:r>
            <a:r>
              <a:rPr lang="en-US" dirty="0" err="1">
                <a:solidFill>
                  <a:schemeClr val="tx1"/>
                </a:solidFill>
              </a:rPr>
              <a:t>njection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ate</a:t>
            </a:r>
            <a:endParaRPr lang="en-US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/>
            <a:r>
              <a:rPr lang="sk-SK" sz="2400" b="1" dirty="0">
                <a:solidFill>
                  <a:schemeClr val="tx1"/>
                </a:solidFill>
              </a:rPr>
              <a:t>149 GWh/d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35" y="398546"/>
            <a:ext cx="657792" cy="532720"/>
          </a:xfrm>
          <a:prstGeom prst="rect">
            <a:avLst/>
          </a:prstGeom>
        </p:spPr>
      </p:pic>
      <p:pic>
        <p:nvPicPr>
          <p:cNvPr id="11" name="Picture 168"/>
          <p:cNvPicPr preferRelativeResize="0"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11" y="2052714"/>
            <a:ext cx="216000" cy="216000"/>
          </a:xfrm>
          <a:prstGeom prst="flowChartConnector">
            <a:avLst/>
          </a:prstGeom>
        </p:spPr>
      </p:pic>
      <p:pic>
        <p:nvPicPr>
          <p:cNvPr id="12" name="Picture 168"/>
          <p:cNvPicPr preferRelativeResize="0"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11" y="2557272"/>
            <a:ext cx="216000" cy="216000"/>
          </a:xfrm>
          <a:prstGeom prst="flowChartConnector">
            <a:avLst/>
          </a:prstGeom>
        </p:spPr>
      </p:pic>
      <p:pic>
        <p:nvPicPr>
          <p:cNvPr id="13" name="Picture 168"/>
          <p:cNvPicPr preferRelativeResize="0"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11" y="3019129"/>
            <a:ext cx="216000" cy="216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91202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2"/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3" b="16643"/>
          <a:stretch>
            <a:fillRect/>
          </a:stretch>
        </p:blipFill>
        <p:spPr>
          <a:xfrm>
            <a:off x="733425" y="584200"/>
            <a:ext cx="7697788" cy="3851275"/>
          </a:xfrm>
        </p:spPr>
      </p:pic>
      <p:sp>
        <p:nvSpPr>
          <p:cNvPr id="8" name="Zástupný symbol textu 7"/>
          <p:cNvSpPr>
            <a:spLocks noGrp="1"/>
          </p:cNvSpPr>
          <p:nvPr>
            <p:ph type="body" sz="quarter" idx="13"/>
          </p:nvPr>
        </p:nvSpPr>
        <p:spPr>
          <a:xfrm>
            <a:off x="732961" y="3935080"/>
            <a:ext cx="3186660" cy="289104"/>
          </a:xfrm>
        </p:spPr>
        <p:txBody>
          <a:bodyPr/>
          <a:lstStyle/>
          <a:p>
            <a:r>
              <a:rPr lang="sk-SK" dirty="0"/>
              <a:t>UGS </a:t>
            </a:r>
            <a:r>
              <a:rPr lang="sk-SK" dirty="0" err="1"/>
              <a:t>Inzenham-west</a:t>
            </a:r>
            <a:endParaRPr lang="sk-SK" dirty="0"/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"/>
          </p:nvPr>
        </p:nvSpPr>
        <p:spPr>
          <a:xfrm>
            <a:off x="733244" y="4224184"/>
            <a:ext cx="3186377" cy="203325"/>
          </a:xfrm>
        </p:spPr>
        <p:txBody>
          <a:bodyPr/>
          <a:lstStyle/>
          <a:p>
            <a:r>
              <a:rPr lang="sk-SK" dirty="0"/>
              <a:t>UGS of NAFTA </a:t>
            </a:r>
            <a:r>
              <a:rPr lang="sk-SK" dirty="0" err="1"/>
              <a:t>Speicher</a:t>
            </a:r>
            <a:r>
              <a:rPr lang="sk-SK" dirty="0"/>
              <a:t> in </a:t>
            </a:r>
            <a:r>
              <a:rPr lang="sk-SK" dirty="0" err="1"/>
              <a:t>Germany</a:t>
            </a:r>
            <a:endParaRPr lang="sk-SK" dirty="0"/>
          </a:p>
        </p:txBody>
      </p:sp>
      <p:pic>
        <p:nvPicPr>
          <p:cNvPr id="6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bloha, vonkajšie, cesta&#10;&#10;Automaticky generovaný popis">
            <a:extLst>
              <a:ext uri="{FF2B5EF4-FFF2-40B4-BE49-F238E27FC236}">
                <a16:creationId xmlns:a16="http://schemas.microsoft.com/office/drawing/2014/main" id="{4F6B74F5-5ADC-4ED6-91CD-5C6C8ADD7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3450" b="26001"/>
          <a:stretch/>
        </p:blipFill>
        <p:spPr>
          <a:xfrm>
            <a:off x="732961" y="571499"/>
            <a:ext cx="7677795" cy="3856009"/>
          </a:xfrm>
          <a:prstGeom prst="rect">
            <a:avLst/>
          </a:prstGeom>
        </p:spPr>
      </p:pic>
      <p:sp>
        <p:nvSpPr>
          <p:cNvPr id="8" name="Zástupný symbol textu 7"/>
          <p:cNvSpPr>
            <a:spLocks noGrp="1"/>
          </p:cNvSpPr>
          <p:nvPr>
            <p:ph type="body" sz="quarter" idx="13"/>
          </p:nvPr>
        </p:nvSpPr>
        <p:spPr>
          <a:xfrm>
            <a:off x="732961" y="3935080"/>
            <a:ext cx="3186660" cy="289104"/>
          </a:xfrm>
        </p:spPr>
        <p:txBody>
          <a:bodyPr/>
          <a:lstStyle/>
          <a:p>
            <a:r>
              <a:rPr lang="sk-SK" dirty="0"/>
              <a:t>UGS WOLFERSBERG</a:t>
            </a:r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"/>
          </p:nvPr>
        </p:nvSpPr>
        <p:spPr>
          <a:xfrm>
            <a:off x="733244" y="4224184"/>
            <a:ext cx="3186377" cy="203325"/>
          </a:xfrm>
        </p:spPr>
        <p:txBody>
          <a:bodyPr/>
          <a:lstStyle/>
          <a:p>
            <a:r>
              <a:rPr lang="sk-SK" dirty="0"/>
              <a:t>UGS of NAFTA </a:t>
            </a:r>
            <a:r>
              <a:rPr lang="sk-SK" dirty="0" err="1"/>
              <a:t>Speicher</a:t>
            </a:r>
            <a:r>
              <a:rPr lang="sk-SK" dirty="0"/>
              <a:t> in </a:t>
            </a:r>
            <a:r>
              <a:rPr lang="sk-SK" dirty="0" err="1"/>
              <a:t>Germany</a:t>
            </a:r>
            <a:endParaRPr lang="sk-SK" dirty="0"/>
          </a:p>
        </p:txBody>
      </p:sp>
      <p:pic>
        <p:nvPicPr>
          <p:cNvPr id="6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4996" r="-6" b="11758"/>
          <a:stretch/>
        </p:blipFill>
        <p:spPr>
          <a:xfrm>
            <a:off x="733425" y="576263"/>
            <a:ext cx="7697788" cy="3851275"/>
          </a:xfrm>
        </p:spPr>
      </p:pic>
      <p:sp>
        <p:nvSpPr>
          <p:cNvPr id="8" name="Zástupný symbol textu 7"/>
          <p:cNvSpPr>
            <a:spLocks noGrp="1"/>
          </p:cNvSpPr>
          <p:nvPr>
            <p:ph type="body" sz="quarter" idx="13"/>
          </p:nvPr>
        </p:nvSpPr>
        <p:spPr>
          <a:xfrm>
            <a:off x="732961" y="3935080"/>
            <a:ext cx="3186660" cy="289104"/>
          </a:xfrm>
        </p:spPr>
        <p:txBody>
          <a:bodyPr/>
          <a:lstStyle/>
          <a:p>
            <a:r>
              <a:rPr lang="sk-SK" dirty="0"/>
              <a:t>UGS BREITBRUNN/</a:t>
            </a:r>
            <a:r>
              <a:rPr lang="sk-SK" dirty="0" err="1"/>
              <a:t>EGGSTäTT</a:t>
            </a:r>
            <a:endParaRPr lang="sk-SK" dirty="0"/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"/>
          </p:nvPr>
        </p:nvSpPr>
        <p:spPr>
          <a:xfrm>
            <a:off x="733244" y="4224184"/>
            <a:ext cx="3186377" cy="203325"/>
          </a:xfrm>
        </p:spPr>
        <p:txBody>
          <a:bodyPr/>
          <a:lstStyle/>
          <a:p>
            <a:r>
              <a:rPr lang="sk-SK" dirty="0"/>
              <a:t>UGS of NAFTA </a:t>
            </a:r>
            <a:r>
              <a:rPr lang="sk-SK" dirty="0" err="1"/>
              <a:t>Speicher</a:t>
            </a:r>
            <a:r>
              <a:rPr lang="sk-SK" dirty="0"/>
              <a:t> in </a:t>
            </a:r>
            <a:r>
              <a:rPr lang="sk-SK" dirty="0" err="1"/>
              <a:t>Germany</a:t>
            </a:r>
            <a:endParaRPr lang="sk-SK" dirty="0"/>
          </a:p>
        </p:txBody>
      </p:sp>
      <p:pic>
        <p:nvPicPr>
          <p:cNvPr id="6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NAFTA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/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en-US" dirty="0"/>
              <a:t>technical </a:t>
            </a:r>
            <a:r>
              <a:rPr lang="sk-SK" dirty="0"/>
              <a:t>&amp;</a:t>
            </a:r>
            <a:r>
              <a:rPr lang="en-US" dirty="0"/>
              <a:t> advisory services 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in UK</a:t>
            </a: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80" y="530856"/>
            <a:ext cx="268099" cy="268099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6440473" y="1315844"/>
            <a:ext cx="1987185" cy="764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WGV</a:t>
            </a:r>
          </a:p>
          <a:p>
            <a:pPr algn="ctr"/>
            <a:r>
              <a:rPr lang="sk-SK" sz="2400" b="1" dirty="0">
                <a:solidFill>
                  <a:schemeClr val="tx1"/>
                </a:solidFill>
              </a:rPr>
              <a:t>2.6 </a:t>
            </a:r>
            <a:r>
              <a:rPr lang="sk-SK" sz="2400" b="1" dirty="0" err="1">
                <a:solidFill>
                  <a:schemeClr val="tx1"/>
                </a:solidFill>
              </a:rPr>
              <a:t>TWh</a:t>
            </a:r>
            <a:r>
              <a:rPr lang="sk-SK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Obdĺžnik 5"/>
          <p:cNvSpPr/>
          <p:nvPr/>
        </p:nvSpPr>
        <p:spPr>
          <a:xfrm>
            <a:off x="6440473" y="2478355"/>
            <a:ext cx="1987186" cy="764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W</a:t>
            </a:r>
            <a:r>
              <a:rPr lang="en-US" dirty="0" err="1">
                <a:solidFill>
                  <a:schemeClr val="tx1"/>
                </a:solidFill>
              </a:rPr>
              <a:t>ithdrawal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ate</a:t>
            </a:r>
          </a:p>
          <a:p>
            <a:pPr algn="ctr"/>
            <a:r>
              <a:rPr lang="sk-SK" sz="2400" b="1" dirty="0">
                <a:solidFill>
                  <a:schemeClr val="tx1"/>
                </a:solidFill>
              </a:rPr>
              <a:t>79 GWh/d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6440473" y="3639470"/>
            <a:ext cx="1987186" cy="742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I</a:t>
            </a:r>
            <a:r>
              <a:rPr lang="en-US" dirty="0" err="1">
                <a:solidFill>
                  <a:schemeClr val="tx1"/>
                </a:solidFill>
              </a:rPr>
              <a:t>njection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ate</a:t>
            </a:r>
            <a:endParaRPr lang="en-US" dirty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/>
            <a:r>
              <a:rPr lang="sk-SK" sz="2400" b="1" dirty="0">
                <a:solidFill>
                  <a:schemeClr val="tx1"/>
                </a:solidFill>
              </a:rPr>
              <a:t>89 GWh/d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7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  <p:pic>
        <p:nvPicPr>
          <p:cNvPr id="12" name="Obrázok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9" y="4665379"/>
            <a:ext cx="1511268" cy="23208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2F3BA6E-6A7E-4BFC-91C4-121BF996D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9" y="1315844"/>
            <a:ext cx="5503189" cy="317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rázok 8" descr="Obrázok, na ktorom je text, strom&#10;&#10;Automaticky generovaný popis">
            <a:extLst>
              <a:ext uri="{FF2B5EF4-FFF2-40B4-BE49-F238E27FC236}">
                <a16:creationId xmlns:a16="http://schemas.microsoft.com/office/drawing/2014/main" id="{B72C1787-ACB0-4AC5-8859-4AFBD09FC9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9" b="10649"/>
          <a:stretch>
            <a:fillRect/>
          </a:stretch>
        </p:blipFill>
        <p:spPr>
          <a:xfrm>
            <a:off x="713050" y="575813"/>
            <a:ext cx="7697706" cy="3851696"/>
          </a:xfrm>
        </p:spPr>
      </p:pic>
      <p:sp>
        <p:nvSpPr>
          <p:cNvPr id="8" name="Zástupný symbol textu 7"/>
          <p:cNvSpPr>
            <a:spLocks noGrp="1"/>
          </p:cNvSpPr>
          <p:nvPr>
            <p:ph type="body" sz="quarter" idx="13"/>
          </p:nvPr>
        </p:nvSpPr>
        <p:spPr>
          <a:xfrm>
            <a:off x="712767" y="3935080"/>
            <a:ext cx="3186660" cy="289104"/>
          </a:xfrm>
        </p:spPr>
        <p:txBody>
          <a:bodyPr/>
          <a:lstStyle/>
          <a:p>
            <a:r>
              <a:rPr lang="sk-SK" dirty="0"/>
              <a:t>UGS </a:t>
            </a:r>
            <a:r>
              <a:rPr lang="sk-SK" dirty="0" err="1"/>
              <a:t>humbly</a:t>
            </a:r>
            <a:r>
              <a:rPr lang="sk-SK" dirty="0"/>
              <a:t> </a:t>
            </a:r>
            <a:r>
              <a:rPr lang="sk-SK" dirty="0" err="1"/>
              <a:t>grove</a:t>
            </a:r>
            <a:endParaRPr lang="sk-SK" dirty="0"/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"/>
          </p:nvPr>
        </p:nvSpPr>
        <p:spPr>
          <a:xfrm>
            <a:off x="713050" y="4224184"/>
            <a:ext cx="3186377" cy="203325"/>
          </a:xfrm>
        </p:spPr>
        <p:txBody>
          <a:bodyPr/>
          <a:lstStyle/>
          <a:p>
            <a:r>
              <a:rPr lang="sk-SK" dirty="0"/>
              <a:t>UGS in United </a:t>
            </a:r>
            <a:r>
              <a:rPr lang="sk-SK" dirty="0" err="1"/>
              <a:t>Kingdom</a:t>
            </a:r>
            <a:endParaRPr lang="sk-SK" dirty="0"/>
          </a:p>
        </p:txBody>
      </p:sp>
      <p:pic>
        <p:nvPicPr>
          <p:cNvPr id="6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3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082E5053-09EF-43FC-AE8A-C8F58D575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4" y="829767"/>
            <a:ext cx="7668858" cy="4313733"/>
          </a:xfrm>
          <a:prstGeom prst="rect">
            <a:avLst/>
          </a:prstGeom>
        </p:spPr>
      </p:pic>
      <p:sp>
        <p:nvSpPr>
          <p:cNvPr id="7" name="Zástupný symbol pro text 6"/>
          <p:cNvSpPr>
            <a:spLocks noGrp="1"/>
          </p:cNvSpPr>
          <p:nvPr>
            <p:ph type="body" sz="quarter" idx="18"/>
          </p:nvPr>
        </p:nvSpPr>
        <p:spPr>
          <a:xfrm>
            <a:off x="-6" y="315441"/>
            <a:ext cx="8428038" cy="594000"/>
          </a:xfrm>
        </p:spPr>
        <p:txBody>
          <a:bodyPr>
            <a:noAutofit/>
          </a:bodyPr>
          <a:lstStyle/>
          <a:p>
            <a:r>
              <a:rPr lang="cs-CZ" dirty="0"/>
              <a:t>NAFTA in </a:t>
            </a:r>
            <a:r>
              <a:rPr lang="cs-CZ" dirty="0" err="1"/>
              <a:t>europe</a:t>
            </a:r>
            <a:endParaRPr lang="en-US" altLang="en-US" dirty="0"/>
          </a:p>
        </p:txBody>
      </p:sp>
      <p:pic>
        <p:nvPicPr>
          <p:cNvPr id="4" name="Picture 13" descr="C:\Users\tp50159\Desktop\Flag_of_Slovakia_-_Circle-512.png">
            <a:extLst>
              <a:ext uri="{FF2B5EF4-FFF2-40B4-BE49-F238E27FC236}">
                <a16:creationId xmlns:a16="http://schemas.microsoft.com/office/drawing/2014/main" id="{D304D857-E13C-4024-8E66-658CD5FB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099044" y="509471"/>
            <a:ext cx="273600" cy="2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ree Animated &lt;strong&gt;Czech&lt;/strong&gt; Flag Gifs - &lt;strong&gt;Czech&lt;/strong&gt; Clipart">
            <a:extLst>
              <a:ext uri="{FF2B5EF4-FFF2-40B4-BE49-F238E27FC236}">
                <a16:creationId xmlns:a16="http://schemas.microsoft.com/office/drawing/2014/main" id="{6282CFA8-3FF4-4C88-86FD-A269E0626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861" y="516678"/>
            <a:ext cx="274333" cy="274333"/>
          </a:xfrm>
          <a:prstGeom prst="rect">
            <a:avLst/>
          </a:prstGeom>
        </p:spPr>
      </p:pic>
      <p:pic>
        <p:nvPicPr>
          <p:cNvPr id="6" name="Picture 3" descr="F:\Flags\BUBBLEs\Zach's secrets\The PNGs\Flag of Austria.png">
            <a:extLst>
              <a:ext uri="{FF2B5EF4-FFF2-40B4-BE49-F238E27FC236}">
                <a16:creationId xmlns:a16="http://schemas.microsoft.com/office/drawing/2014/main" id="{3CA4D855-9DEC-4E10-8C77-4AF82550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865411" y="495609"/>
            <a:ext cx="315232" cy="31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8">
            <a:extLst>
              <a:ext uri="{FF2B5EF4-FFF2-40B4-BE49-F238E27FC236}">
                <a16:creationId xmlns:a16="http://schemas.microsoft.com/office/drawing/2014/main" id="{17A78290-420D-44D8-BD03-3E09FA183D79}"/>
              </a:ext>
            </a:extLst>
          </p:cNvPr>
          <p:cNvPicPr preferRelativeResize="0"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63" y="517750"/>
            <a:ext cx="273630" cy="273630"/>
          </a:xfrm>
          <a:prstGeom prst="flowChartConnector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62A3E25-15E7-4ABC-B7F7-D6C3BCB2F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483" y="509471"/>
            <a:ext cx="435709" cy="293437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942439F-9DF0-4886-BFC9-F9CFD6A79CF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70" y="519175"/>
            <a:ext cx="268099" cy="2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902614" y="1493023"/>
            <a:ext cx="3579853" cy="26600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71BF44"/>
              </a:buClr>
              <a:buSzPct val="150000"/>
              <a:defRPr/>
            </a:pPr>
            <a:r>
              <a:rPr lang="en-US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SEASONAL STORAGE CAPACITY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>
          <a:xfrm>
            <a:off x="5036369" y="1457003"/>
            <a:ext cx="3798858" cy="266003"/>
          </a:xfrm>
        </p:spPr>
        <p:txBody>
          <a:bodyPr>
            <a:noAutofit/>
          </a:bodyPr>
          <a:lstStyle/>
          <a:p>
            <a:r>
              <a:rPr lang="sk-SK" altLang="sk-SK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FLEXIBLE</a:t>
            </a:r>
            <a:r>
              <a:rPr lang="en-US" altLang="sk-SK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STORAGE CAPACITY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NAFTA / UGS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PRODUCTS &amp; SERVICES</a:t>
            </a: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6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3"/>
            <a:ext cx="574964" cy="574964"/>
          </a:xfrm>
          <a:prstGeom prst="rect">
            <a:avLst/>
          </a:prstGeom>
        </p:spPr>
      </p:pic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076912"/>
              </p:ext>
            </p:extLst>
          </p:nvPr>
        </p:nvGraphicFramePr>
        <p:xfrm>
          <a:off x="797169" y="1137137"/>
          <a:ext cx="7630869" cy="3239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101">
                  <a:extLst>
                    <a:ext uri="{9D8B030D-6E8A-4147-A177-3AD203B41FA5}">
                      <a16:colId xmlns:a16="http://schemas.microsoft.com/office/drawing/2014/main" val="3391348521"/>
                    </a:ext>
                  </a:extLst>
                </a:gridCol>
                <a:gridCol w="2048384">
                  <a:extLst>
                    <a:ext uri="{9D8B030D-6E8A-4147-A177-3AD203B41FA5}">
                      <a16:colId xmlns:a16="http://schemas.microsoft.com/office/drawing/2014/main" val="2585457107"/>
                    </a:ext>
                  </a:extLst>
                </a:gridCol>
                <a:gridCol w="2048384">
                  <a:extLst>
                    <a:ext uri="{9D8B030D-6E8A-4147-A177-3AD203B41FA5}">
                      <a16:colId xmlns:a16="http://schemas.microsoft.com/office/drawing/2014/main" val="944196139"/>
                    </a:ext>
                  </a:extLst>
                </a:gridCol>
              </a:tblGrid>
              <a:tr h="861451"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Arial Black" charset="0"/>
                          <a:ea typeface="Arial Black" charset="0"/>
                          <a:cs typeface="Arial Black" charset="0"/>
                        </a:rPr>
                        <a:t>SEASONAL STORAGE CAPACITY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sk-SK" sz="1400" noProof="0" dirty="0">
                          <a:solidFill>
                            <a:schemeClr val="bg1"/>
                          </a:solidFill>
                          <a:latin typeface="Arial Black" charset="0"/>
                          <a:ea typeface="Arial Black" charset="0"/>
                          <a:cs typeface="Arial Black" charset="0"/>
                        </a:rPr>
                        <a:t>FLEXIBLE STORAGE CAPACITY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04909239"/>
                  </a:ext>
                </a:extLst>
              </a:tr>
              <a:tr h="477197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Customization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</a:rPr>
                        <a:t>●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</a:rPr>
                        <a:t>●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023803"/>
                  </a:ext>
                </a:extLst>
              </a:tr>
              <a:tr h="475206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Firm or Interruptible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</a:rPr>
                        <a:t>●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</a:rPr>
                        <a:t>●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635231"/>
                  </a:ext>
                </a:extLst>
              </a:tr>
              <a:tr h="475206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Flat profile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</a:rPr>
                        <a:t>●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</a:rPr>
                        <a:t>●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246760"/>
                  </a:ext>
                </a:extLst>
              </a:tr>
              <a:tr h="475206">
                <a:tc>
                  <a:txBody>
                    <a:bodyPr/>
                    <a:lstStyle/>
                    <a:p>
                      <a:pPr marL="0" marR="0" lvl="0" indent="0" algn="l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rgbClr val="151515"/>
                          </a:solidFill>
                          <a:latin typeface="+mn-lt"/>
                        </a:rPr>
                        <a:t>Injection &amp; Withdrawal anytime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noProof="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</a:rPr>
                        <a:t>●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18808"/>
                  </a:ext>
                </a:extLst>
              </a:tr>
              <a:tr h="475206">
                <a:tc>
                  <a:txBody>
                    <a:bodyPr/>
                    <a:lstStyle/>
                    <a:p>
                      <a:r>
                        <a:rPr lang="sk-SK" sz="1400" b="1" noProof="0" dirty="0" err="1"/>
                        <a:t>Multicycling</a:t>
                      </a:r>
                      <a:endParaRPr lang="en-US" sz="1400" b="1" noProof="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noProof="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</a:rPr>
                        <a:t>●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461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82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rázok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6" b="12496"/>
          <a:stretch>
            <a:fillRect/>
          </a:stretch>
        </p:blipFill>
        <p:spPr/>
      </p:pic>
      <p:sp>
        <p:nvSpPr>
          <p:cNvPr id="8" name="Zástupný symbol textu 7"/>
          <p:cNvSpPr>
            <a:spLocks noGrp="1"/>
          </p:cNvSpPr>
          <p:nvPr>
            <p:ph type="body" sz="quarter" idx="13"/>
          </p:nvPr>
        </p:nvSpPr>
        <p:spPr>
          <a:xfrm>
            <a:off x="731372" y="3935080"/>
            <a:ext cx="2951164" cy="289104"/>
          </a:xfrm>
        </p:spPr>
        <p:txBody>
          <a:bodyPr/>
          <a:lstStyle/>
          <a:p>
            <a:r>
              <a:rPr lang="sk-SK" dirty="0"/>
              <a:t>CS Gajary </a:t>
            </a:r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"/>
          </p:nvPr>
        </p:nvSpPr>
        <p:spPr>
          <a:xfrm>
            <a:off x="733358" y="4224185"/>
            <a:ext cx="2949178" cy="203324"/>
          </a:xfrm>
        </p:spPr>
        <p:txBody>
          <a:bodyPr/>
          <a:lstStyle/>
          <a:p>
            <a:r>
              <a:rPr lang="sk-SK" dirty="0" err="1"/>
              <a:t>Central</a:t>
            </a:r>
            <a:r>
              <a:rPr lang="sk-SK" dirty="0"/>
              <a:t> </a:t>
            </a:r>
            <a:r>
              <a:rPr lang="sk-SK" dirty="0" err="1"/>
              <a:t>Station</a:t>
            </a:r>
            <a:r>
              <a:rPr lang="sk-SK" dirty="0"/>
              <a:t> UGS in Gajary</a:t>
            </a:r>
          </a:p>
          <a:p>
            <a:endParaRPr lang="sk-SK" dirty="0"/>
          </a:p>
        </p:txBody>
      </p:sp>
      <p:pic>
        <p:nvPicPr>
          <p:cNvPr id="10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4927891" y="1314170"/>
            <a:ext cx="3496070" cy="55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873870" y="1314171"/>
            <a:ext cx="3504166" cy="55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23741" y="1472574"/>
            <a:ext cx="3454296" cy="26600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CUSTOMIZATION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3"/>
          </p:nvPr>
        </p:nvSpPr>
        <p:spPr>
          <a:xfrm>
            <a:off x="4981296" y="1472574"/>
            <a:ext cx="3442665" cy="266003"/>
          </a:xfrm>
        </p:spPr>
        <p:txBody>
          <a:bodyPr>
            <a:noAutofit/>
          </a:bodyPr>
          <a:lstStyle/>
          <a:p>
            <a:pPr algn="ctr"/>
            <a:r>
              <a:rPr lang="sk-SK" altLang="sk-SK" dirty="0" err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additional</a:t>
            </a:r>
            <a:r>
              <a:rPr lang="sk-SK" altLang="sk-SK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SERVICES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NAFTA /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individual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&amp;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additional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SERVICES</a:t>
            </a: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Zástupný symbol pro text 10"/>
          <p:cNvSpPr txBox="1">
            <a:spLocks/>
          </p:cNvSpPr>
          <p:nvPr/>
        </p:nvSpPr>
        <p:spPr>
          <a:xfrm>
            <a:off x="873870" y="2138153"/>
            <a:ext cx="3504166" cy="17173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itchFamily="34" charset="0"/>
                <a:cs typeface="Arial" pitchFamily="34" charset="0"/>
              </a:rPr>
              <a:t>Additional Working Gas Volume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Extra Injection and Withdrawal rate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Day-ahead rate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Within-day rate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ástupný symbol pro text 10"/>
          <p:cNvSpPr txBox="1">
            <a:spLocks/>
          </p:cNvSpPr>
          <p:nvPr/>
        </p:nvSpPr>
        <p:spPr>
          <a:xfrm>
            <a:off x="4927891" y="2138153"/>
            <a:ext cx="3504166" cy="17173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228594" indent="-228594" defTabSz="914377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Wingdings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charset="0"/>
              <a:buChar char="o"/>
              <a:defRPr sz="14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Delivery points switching</a:t>
            </a:r>
          </a:p>
          <a:p>
            <a:r>
              <a:rPr lang="en-US" dirty="0"/>
              <a:t>Parallel usage of delivery points</a:t>
            </a:r>
          </a:p>
          <a:p>
            <a:r>
              <a:rPr lang="en-US" dirty="0"/>
              <a:t>Assignment of capacities</a:t>
            </a:r>
          </a:p>
          <a:p>
            <a:r>
              <a:rPr lang="en-US" dirty="0"/>
              <a:t>Transfer of gas in storage</a:t>
            </a:r>
            <a:endParaRPr lang="sk-SK" dirty="0"/>
          </a:p>
          <a:p>
            <a:endParaRPr lang="cs-CZ" dirty="0"/>
          </a:p>
        </p:txBody>
      </p:sp>
      <p:pic>
        <p:nvPicPr>
          <p:cNvPr id="12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7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ĺžnik 25"/>
          <p:cNvSpPr/>
          <p:nvPr/>
        </p:nvSpPr>
        <p:spPr>
          <a:xfrm>
            <a:off x="853088" y="1258867"/>
            <a:ext cx="2311343" cy="55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1"/>
          </p:nvPr>
        </p:nvSpPr>
        <p:spPr>
          <a:xfrm>
            <a:off x="853088" y="1281868"/>
            <a:ext cx="2225505" cy="5125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b="0" dirty="0" err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opTION</a:t>
            </a:r>
            <a:r>
              <a:rPr lang="sk-SK" b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ON STORAGE CAPACITY</a:t>
            </a:r>
            <a:endParaRPr lang="en-US" b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7" name="Obdĺžnik 26"/>
          <p:cNvSpPr/>
          <p:nvPr/>
        </p:nvSpPr>
        <p:spPr>
          <a:xfrm>
            <a:off x="3536051" y="1242708"/>
            <a:ext cx="2311343" cy="55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Zástupný symbol pro text 11"/>
          <p:cNvSpPr txBox="1">
            <a:spLocks/>
          </p:cNvSpPr>
          <p:nvPr/>
        </p:nvSpPr>
        <p:spPr>
          <a:xfrm>
            <a:off x="3638728" y="1281868"/>
            <a:ext cx="2225505" cy="413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None/>
              <a:defRPr sz="1400" b="1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k-SK" b="0" dirty="0" err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Inverse</a:t>
            </a:r>
            <a:r>
              <a:rPr lang="sk-SK" b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b="0" dirty="0" err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storage</a:t>
            </a:r>
            <a:endParaRPr lang="en-US" b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9" name="Obdĺžnik 28"/>
          <p:cNvSpPr/>
          <p:nvPr/>
        </p:nvSpPr>
        <p:spPr>
          <a:xfrm>
            <a:off x="6116669" y="1242708"/>
            <a:ext cx="2311343" cy="55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Zástupný symbol pro text 11"/>
          <p:cNvSpPr txBox="1">
            <a:spLocks/>
          </p:cNvSpPr>
          <p:nvPr/>
        </p:nvSpPr>
        <p:spPr>
          <a:xfrm>
            <a:off x="6334676" y="1258867"/>
            <a:ext cx="1978051" cy="436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None/>
              <a:defRPr sz="1400" b="1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k-SK" b="0" dirty="0" err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Value-sharing</a:t>
            </a:r>
            <a:endParaRPr lang="en-US" b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1" name="Zástupný symbol pro text 10"/>
          <p:cNvSpPr>
            <a:spLocks noGrp="1"/>
          </p:cNvSpPr>
          <p:nvPr>
            <p:ph type="body" sz="quarter" idx="20"/>
          </p:nvPr>
        </p:nvSpPr>
        <p:spPr>
          <a:xfrm>
            <a:off x="853088" y="2107884"/>
            <a:ext cx="2309127" cy="22632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151515"/>
                </a:solidFill>
              </a:rPr>
              <a:t>Get option on storage capacity for the option premium</a:t>
            </a:r>
          </a:p>
          <a:p>
            <a:r>
              <a:rPr lang="en-US" dirty="0">
                <a:solidFill>
                  <a:srgbClr val="151515"/>
                </a:solidFill>
              </a:rPr>
              <a:t>Decide whether you exercise your option at any time up until the option maturity</a:t>
            </a:r>
            <a:endParaRPr lang="en-US" dirty="0"/>
          </a:p>
        </p:txBody>
      </p:sp>
      <p:sp>
        <p:nvSpPr>
          <p:cNvPr id="32" name="Zástupný symbol pro text 10"/>
          <p:cNvSpPr>
            <a:spLocks noGrp="1"/>
          </p:cNvSpPr>
          <p:nvPr>
            <p:ph type="body" sz="quarter" idx="20"/>
          </p:nvPr>
        </p:nvSpPr>
        <p:spPr>
          <a:xfrm>
            <a:off x="3519544" y="2107884"/>
            <a:ext cx="2309127" cy="2263225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151515"/>
                </a:solidFill>
              </a:rPr>
              <a:t>Get flexible storage capacity with gas already injected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151515"/>
                </a:solidFill>
              </a:rPr>
              <a:t>Ready to trade from day one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151515"/>
                </a:solidFill>
              </a:rPr>
              <a:t>Return full storage at the end</a:t>
            </a:r>
          </a:p>
        </p:txBody>
      </p:sp>
      <p:sp>
        <p:nvSpPr>
          <p:cNvPr id="33" name="Zástupný symbol pro text 10"/>
          <p:cNvSpPr>
            <a:spLocks noGrp="1"/>
          </p:cNvSpPr>
          <p:nvPr>
            <p:ph type="body" sz="quarter" idx="20"/>
          </p:nvPr>
        </p:nvSpPr>
        <p:spPr>
          <a:xfrm>
            <a:off x="6133509" y="2107884"/>
            <a:ext cx="2294504" cy="2263225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lvl="0"/>
            <a:r>
              <a:rPr lang="en-US" dirty="0">
                <a:solidFill>
                  <a:srgbClr val="151515"/>
                </a:solidFill>
              </a:rPr>
              <a:t>Base price equals intrinsic value of storage (summer-winter spread)</a:t>
            </a:r>
          </a:p>
          <a:p>
            <a:pPr lvl="0"/>
            <a:r>
              <a:rPr lang="en-US" dirty="0">
                <a:solidFill>
                  <a:srgbClr val="151515"/>
                </a:solidFill>
              </a:rPr>
              <a:t>Gain extrinsic value from trading gas with flexible storage capacity</a:t>
            </a:r>
          </a:p>
          <a:p>
            <a:pPr lvl="0"/>
            <a:r>
              <a:rPr lang="en-US" dirty="0">
                <a:solidFill>
                  <a:srgbClr val="151515"/>
                </a:solidFill>
              </a:rPr>
              <a:t>Extrinsic value is shared between the parties</a:t>
            </a:r>
          </a:p>
        </p:txBody>
      </p:sp>
      <p:sp>
        <p:nvSpPr>
          <p:cNvPr id="34" name="Zástupný symbol pro text 4"/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NAFTA /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innovative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PRODUCTS</a:t>
            </a: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35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2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rázok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6" b="12496"/>
          <a:stretch>
            <a:fillRect/>
          </a:stretch>
        </p:blipFill>
        <p:spPr/>
      </p:pic>
      <p:sp>
        <p:nvSpPr>
          <p:cNvPr id="8" name="Zástupný symbol textu 7"/>
          <p:cNvSpPr>
            <a:spLocks noGrp="1"/>
          </p:cNvSpPr>
          <p:nvPr>
            <p:ph type="body" sz="quarter" idx="13"/>
          </p:nvPr>
        </p:nvSpPr>
        <p:spPr>
          <a:xfrm>
            <a:off x="731372" y="3935080"/>
            <a:ext cx="2951164" cy="289104"/>
          </a:xfrm>
        </p:spPr>
        <p:txBody>
          <a:bodyPr/>
          <a:lstStyle/>
          <a:p>
            <a:r>
              <a:rPr lang="sk-SK" dirty="0"/>
              <a:t>CS Gajary </a:t>
            </a:r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"/>
          </p:nvPr>
        </p:nvSpPr>
        <p:spPr>
          <a:xfrm>
            <a:off x="733358" y="4224185"/>
            <a:ext cx="2949178" cy="203324"/>
          </a:xfrm>
        </p:spPr>
        <p:txBody>
          <a:bodyPr/>
          <a:lstStyle/>
          <a:p>
            <a:r>
              <a:rPr lang="sk-SK" dirty="0" err="1"/>
              <a:t>Central</a:t>
            </a:r>
            <a:r>
              <a:rPr lang="sk-SK" dirty="0"/>
              <a:t> </a:t>
            </a:r>
            <a:r>
              <a:rPr lang="sk-SK" dirty="0" err="1"/>
              <a:t>Station</a:t>
            </a:r>
            <a:r>
              <a:rPr lang="sk-SK" dirty="0"/>
              <a:t> UGS in Gajary</a:t>
            </a:r>
          </a:p>
          <a:p>
            <a:endParaRPr lang="sk-SK" dirty="0"/>
          </a:p>
        </p:txBody>
      </p:sp>
      <p:pic>
        <p:nvPicPr>
          <p:cNvPr id="10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0E6FFCF5-EAC6-4650-9965-2A510262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430" y="836023"/>
            <a:ext cx="4006608" cy="4140946"/>
          </a:xfrm>
          <a:prstGeom prst="rect">
            <a:avLst/>
          </a:prstGeom>
        </p:spPr>
      </p:pic>
      <p:sp>
        <p:nvSpPr>
          <p:cNvPr id="27" name="Obdĺžnik 26"/>
          <p:cNvSpPr/>
          <p:nvPr/>
        </p:nvSpPr>
        <p:spPr>
          <a:xfrm>
            <a:off x="835198" y="1274895"/>
            <a:ext cx="3135911" cy="55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400" cap="all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FRAMEWORK AGREEMENT</a:t>
            </a:r>
          </a:p>
        </p:txBody>
      </p:sp>
      <p:sp>
        <p:nvSpPr>
          <p:cNvPr id="34" name="Zástupný symbol pro text 4"/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NAFTA /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innovative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products</a:t>
            </a: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35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  <p:sp>
        <p:nvSpPr>
          <p:cNvPr id="15" name="Zástupný symbol pro text 10"/>
          <p:cNvSpPr txBox="1">
            <a:spLocks/>
          </p:cNvSpPr>
          <p:nvPr/>
        </p:nvSpPr>
        <p:spPr>
          <a:xfrm>
            <a:off x="835198" y="2068093"/>
            <a:ext cx="3135911" cy="22361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285750" indent="-285750" defTabSz="914377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charset="2"/>
              <a:buChar char="§"/>
              <a:defRPr sz="1400"/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charset="0"/>
              <a:buChar char="o"/>
              <a:defRPr sz="14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Aft>
                <a:spcPts val="1200"/>
              </a:spcAft>
            </a:pPr>
            <a:r>
              <a:rPr lang="en-US" dirty="0"/>
              <a:t>One agreement covers all general contractual matters. For each ensuing storage contract a simple term sheet is enough</a:t>
            </a:r>
          </a:p>
          <a:p>
            <a:pPr>
              <a:spcAft>
                <a:spcPts val="1200"/>
              </a:spcAft>
            </a:pPr>
            <a:r>
              <a:rPr lang="en-US" dirty="0"/>
              <a:t>Suitable for acquisition of </a:t>
            </a:r>
            <a:r>
              <a:rPr lang="sk-SK" dirty="0" err="1"/>
              <a:t>short</a:t>
            </a:r>
            <a:r>
              <a:rPr lang="sk-SK" dirty="0"/>
              <a:t>-term and </a:t>
            </a:r>
            <a:r>
              <a:rPr lang="en-US" dirty="0"/>
              <a:t>intra-seasonal capacities</a:t>
            </a:r>
          </a:p>
        </p:txBody>
      </p:sp>
    </p:spTree>
    <p:extLst>
      <p:ext uri="{BB962C8B-B14F-4D97-AF65-F5344CB8AC3E}">
        <p14:creationId xmlns:p14="http://schemas.microsoft.com/office/powerpoint/2010/main" val="28646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b="1" dirty="0">
                <a:latin typeface="Arial Black" charset="0"/>
                <a:ea typeface="Arial Black" charset="0"/>
                <a:cs typeface="Arial Black" charset="0"/>
              </a:rPr>
              <a:t>NAFTA / </a:t>
            </a:r>
            <a:r>
              <a:rPr lang="sk-SK" b="1" dirty="0" err="1">
                <a:latin typeface="Arial Black" charset="0"/>
                <a:ea typeface="Arial Black" charset="0"/>
                <a:cs typeface="Arial Black" charset="0"/>
              </a:rPr>
              <a:t>Exploration</a:t>
            </a:r>
            <a:r>
              <a:rPr lang="sk-SK" b="1" dirty="0">
                <a:latin typeface="Arial Black" charset="0"/>
                <a:ea typeface="Arial Black" charset="0"/>
                <a:cs typeface="Arial Black" charset="0"/>
              </a:rPr>
              <a:t> &amp; </a:t>
            </a:r>
            <a:r>
              <a:rPr lang="sk-SK" b="1" dirty="0" err="1">
                <a:latin typeface="Arial Black" charset="0"/>
                <a:ea typeface="Arial Black" charset="0"/>
                <a:cs typeface="Arial Black" charset="0"/>
              </a:rPr>
              <a:t>Production</a:t>
            </a:r>
            <a:r>
              <a:rPr lang="sk-SK" b="1" dirty="0">
                <a:latin typeface="Arial Black" charset="0"/>
                <a:ea typeface="Arial Black" charset="0"/>
                <a:cs typeface="Arial Black" charset="0"/>
              </a:rPr>
              <a:t> (</a:t>
            </a:r>
            <a:r>
              <a:rPr lang="sk-SK" b="1" dirty="0" err="1">
                <a:latin typeface="Arial Black" charset="0"/>
                <a:ea typeface="Arial Black" charset="0"/>
                <a:cs typeface="Arial Black" charset="0"/>
              </a:rPr>
              <a:t>e&amp;P</a:t>
            </a:r>
            <a:r>
              <a:rPr lang="sk-SK" b="1" dirty="0">
                <a:latin typeface="Arial Black" charset="0"/>
                <a:ea typeface="Arial Black" charset="0"/>
                <a:cs typeface="Arial Black" charset="0"/>
              </a:rPr>
              <a:t>)</a:t>
            </a: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3420737" y="2915247"/>
            <a:ext cx="2434426" cy="1262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3D SEIZMIC</a:t>
            </a:r>
          </a:p>
          <a:p>
            <a:pPr algn="ctr"/>
            <a:r>
              <a:rPr lang="sk-SK" sz="2800" b="1" dirty="0"/>
              <a:t>2000</a:t>
            </a:r>
            <a:r>
              <a:rPr lang="sk-SK" sz="2800" dirty="0"/>
              <a:t> </a:t>
            </a:r>
            <a:r>
              <a:rPr lang="sk-SK" sz="2800" b="1" dirty="0"/>
              <a:t>km²</a:t>
            </a:r>
          </a:p>
        </p:txBody>
      </p:sp>
      <p:sp>
        <p:nvSpPr>
          <p:cNvPr id="7" name="Obdĺžnik 6"/>
          <p:cNvSpPr/>
          <p:nvPr/>
        </p:nvSpPr>
        <p:spPr>
          <a:xfrm>
            <a:off x="5993606" y="1375096"/>
            <a:ext cx="2434426" cy="1262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DISCOVERIES</a:t>
            </a:r>
          </a:p>
          <a:p>
            <a:pPr algn="ctr"/>
            <a:r>
              <a:rPr lang="sk-SK" sz="2800" b="1" dirty="0"/>
              <a:t>57</a:t>
            </a:r>
          </a:p>
        </p:txBody>
      </p:sp>
      <p:sp>
        <p:nvSpPr>
          <p:cNvPr id="8" name="Obdĺžnik 7"/>
          <p:cNvSpPr/>
          <p:nvPr/>
        </p:nvSpPr>
        <p:spPr>
          <a:xfrm>
            <a:off x="783516" y="1375096"/>
            <a:ext cx="2434426" cy="1262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WELLS DRILLED</a:t>
            </a:r>
          </a:p>
          <a:p>
            <a:pPr algn="ctr"/>
            <a:r>
              <a:rPr lang="sk-SK" sz="2800" b="1" dirty="0"/>
              <a:t>3200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3420737" y="1375096"/>
            <a:ext cx="2434426" cy="1262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DEEPEST WELL</a:t>
            </a:r>
          </a:p>
          <a:p>
            <a:pPr algn="ctr"/>
            <a:r>
              <a:rPr lang="sk-SK" sz="2800" b="1" dirty="0">
                <a:solidFill>
                  <a:schemeClr val="tx1"/>
                </a:solidFill>
              </a:rPr>
              <a:t>6505 m</a:t>
            </a:r>
          </a:p>
        </p:txBody>
      </p:sp>
      <p:pic>
        <p:nvPicPr>
          <p:cNvPr id="12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179" y="4493942"/>
            <a:ext cx="572131" cy="574964"/>
          </a:xfrm>
          <a:prstGeom prst="rect">
            <a:avLst/>
          </a:prstGeom>
        </p:spPr>
      </p:pic>
      <p:sp>
        <p:nvSpPr>
          <p:cNvPr id="13" name="Obdĺžnik 12"/>
          <p:cNvSpPr/>
          <p:nvPr/>
        </p:nvSpPr>
        <p:spPr>
          <a:xfrm>
            <a:off x="783516" y="2915245"/>
            <a:ext cx="2434426" cy="1262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LICENSE ACREAGE</a:t>
            </a:r>
          </a:p>
          <a:p>
            <a:pPr algn="ctr"/>
            <a:r>
              <a:rPr lang="sk-SK" sz="2800" b="1" dirty="0">
                <a:solidFill>
                  <a:schemeClr val="tx1"/>
                </a:solidFill>
              </a:rPr>
              <a:t>3 040 km²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5993606" y="2915244"/>
            <a:ext cx="2434426" cy="1262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PRODUCTION/YEAR</a:t>
            </a:r>
          </a:p>
          <a:p>
            <a:pPr algn="ctr"/>
            <a:r>
              <a:rPr lang="sk-SK" sz="2800" b="1" dirty="0">
                <a:solidFill>
                  <a:schemeClr val="tx1"/>
                </a:solidFill>
              </a:rPr>
              <a:t>65 mcm</a:t>
            </a:r>
          </a:p>
        </p:txBody>
      </p:sp>
    </p:spTree>
    <p:extLst>
      <p:ext uri="{BB962C8B-B14F-4D97-AF65-F5344CB8AC3E}">
        <p14:creationId xmlns:p14="http://schemas.microsoft.com/office/powerpoint/2010/main" val="4142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a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7" b="12477"/>
          <a:stretch>
            <a:fillRect/>
          </a:stretch>
        </p:blipFill>
        <p:spPr/>
      </p:pic>
      <p:sp>
        <p:nvSpPr>
          <p:cNvPr id="8" name="Zástupný symbol textu 7"/>
          <p:cNvSpPr>
            <a:spLocks noGrp="1"/>
          </p:cNvSpPr>
          <p:nvPr>
            <p:ph type="body" sz="quarter" idx="13"/>
          </p:nvPr>
        </p:nvSpPr>
        <p:spPr>
          <a:xfrm>
            <a:off x="733245" y="3935081"/>
            <a:ext cx="2951164" cy="289104"/>
          </a:xfrm>
        </p:spPr>
        <p:txBody>
          <a:bodyPr/>
          <a:lstStyle/>
          <a:p>
            <a:r>
              <a:rPr lang="sk-SK" dirty="0"/>
              <a:t>Záhorská ves</a:t>
            </a:r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"/>
          </p:nvPr>
        </p:nvSpPr>
        <p:spPr>
          <a:xfrm>
            <a:off x="733358" y="4224185"/>
            <a:ext cx="2949178" cy="203324"/>
          </a:xfrm>
        </p:spPr>
        <p:txBody>
          <a:bodyPr/>
          <a:lstStyle/>
          <a:p>
            <a:r>
              <a:rPr lang="sk-SK" dirty="0"/>
              <a:t>GAS GATHERING STATION </a:t>
            </a:r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179" y="4493942"/>
            <a:ext cx="572131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0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pre text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dirty="0"/>
              <a:t>Nafta / PRODUCTION IN Slovakia (</a:t>
            </a:r>
            <a:r>
              <a:rPr lang="sk-SK" cap="none" dirty="0"/>
              <a:t>mcm/y</a:t>
            </a:r>
            <a:r>
              <a:rPr lang="sk-SK" dirty="0"/>
              <a:t>)</a:t>
            </a:r>
          </a:p>
        </p:txBody>
      </p:sp>
      <p:sp>
        <p:nvSpPr>
          <p:cNvPr id="5" name="Obdĺžnik 4"/>
          <p:cNvSpPr/>
          <p:nvPr/>
        </p:nvSpPr>
        <p:spPr>
          <a:xfrm>
            <a:off x="6290737" y="3514179"/>
            <a:ext cx="2128242" cy="896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bg1"/>
                </a:solidFill>
              </a:rPr>
              <a:t>NATURAL GAS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</a:rPr>
              <a:t>65.3 mcm</a:t>
            </a:r>
          </a:p>
        </p:txBody>
      </p:sp>
      <p:sp>
        <p:nvSpPr>
          <p:cNvPr id="8" name="Obdĺžnik 7"/>
          <p:cNvSpPr/>
          <p:nvPr/>
        </p:nvSpPr>
        <p:spPr>
          <a:xfrm>
            <a:off x="816850" y="3523232"/>
            <a:ext cx="2128242" cy="89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tx1"/>
                </a:solidFill>
              </a:rPr>
              <a:t>CRUDE OIL</a:t>
            </a:r>
          </a:p>
          <a:p>
            <a:pPr algn="ctr"/>
            <a:r>
              <a:rPr lang="sk-SK" sz="2400" b="1" dirty="0">
                <a:solidFill>
                  <a:schemeClr val="tx1"/>
                </a:solidFill>
              </a:rPr>
              <a:t>4 560 </a:t>
            </a:r>
            <a:r>
              <a:rPr lang="sk-SK" sz="2400" b="1" dirty="0" err="1">
                <a:solidFill>
                  <a:schemeClr val="tx1"/>
                </a:solidFill>
              </a:rPr>
              <a:t>tons</a:t>
            </a:r>
            <a:endParaRPr lang="sk-SK" sz="2400" b="1" dirty="0">
              <a:solidFill>
                <a:schemeClr val="tx1"/>
              </a:solidFill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3558320" y="3523232"/>
            <a:ext cx="2128242" cy="89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tx1"/>
                </a:solidFill>
              </a:rPr>
              <a:t>CONDENSATE</a:t>
            </a:r>
          </a:p>
          <a:p>
            <a:pPr algn="ctr"/>
            <a:r>
              <a:rPr lang="sk-SK" sz="2400" b="1" dirty="0">
                <a:solidFill>
                  <a:schemeClr val="tx1"/>
                </a:solidFill>
              </a:rPr>
              <a:t>1 570 </a:t>
            </a:r>
            <a:r>
              <a:rPr lang="sk-SK" sz="2400" b="1" dirty="0" err="1">
                <a:solidFill>
                  <a:schemeClr val="tx1"/>
                </a:solidFill>
              </a:rPr>
              <a:t>tons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12" name="Obrázek 7">
            <a:extLst>
              <a:ext uri="{FF2B5EF4-FFF2-40B4-BE49-F238E27FC236}">
                <a16:creationId xmlns:a16="http://schemas.microsoft.com/office/drawing/2014/main" id="{72A50130-28E8-B549-B87C-1A07129C03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46" y="4553159"/>
            <a:ext cx="483605" cy="486000"/>
          </a:xfrm>
          <a:prstGeom prst="rect">
            <a:avLst/>
          </a:prstGeom>
        </p:spPr>
      </p:pic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12F948D3-6B3E-4469-9D8B-A10096B64274}"/>
              </a:ext>
            </a:extLst>
          </p:cNvPr>
          <p:cNvGraphicFramePr>
            <a:graphicFrameLocks/>
          </p:cNvGraphicFramePr>
          <p:nvPr/>
        </p:nvGraphicFramePr>
        <p:xfrm>
          <a:off x="816850" y="1136690"/>
          <a:ext cx="7602129" cy="2234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42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rázok 5" descr="Obrázok, na ktorom je mapa&#10;&#10;Automaticky generovaný popis">
            <a:extLst>
              <a:ext uri="{FF2B5EF4-FFF2-40B4-BE49-F238E27FC236}">
                <a16:creationId xmlns:a16="http://schemas.microsoft.com/office/drawing/2014/main" id="{FA2D854C-97F5-45E1-96C5-7821588753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7" b="5537"/>
          <a:stretch>
            <a:fillRect/>
          </a:stretch>
        </p:blipFill>
        <p:spPr/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A218DF-E8B9-4661-A733-BAB090E6E4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358" y="3942372"/>
            <a:ext cx="2949178" cy="300035"/>
          </a:xfrm>
        </p:spPr>
        <p:txBody>
          <a:bodyPr/>
          <a:lstStyle/>
          <a:p>
            <a:r>
              <a:rPr lang="sk-SK" dirty="0"/>
              <a:t>NAFTA in </a:t>
            </a:r>
            <a:r>
              <a:rPr lang="sk-SK" dirty="0" err="1"/>
              <a:t>slovakia</a:t>
            </a:r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8A2692D-03A0-4158-94B7-85D0DA036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 err="1"/>
              <a:t>Exploration</a:t>
            </a:r>
            <a:r>
              <a:rPr lang="sk-SK" dirty="0"/>
              <a:t> </a:t>
            </a:r>
            <a:r>
              <a:rPr lang="sk-SK" dirty="0" err="1"/>
              <a:t>licences</a:t>
            </a:r>
            <a:r>
              <a:rPr lang="sk-SK" dirty="0"/>
              <a:t> </a:t>
            </a:r>
            <a:r>
              <a:rPr lang="sk-SK" dirty="0" err="1"/>
              <a:t>obtained</a:t>
            </a:r>
            <a:r>
              <a:rPr lang="sk-SK" dirty="0"/>
              <a:t> in Slovakia</a:t>
            </a: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4F224567-EA17-4D72-91F5-E91A521FD3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45" y="4553159"/>
            <a:ext cx="48360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A7A73061-24E9-430C-9D04-F98A4A84E4B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b="3948"/>
          <a:stretch/>
        </p:blipFill>
        <p:spPr bwMode="auto">
          <a:xfrm>
            <a:off x="594840" y="101600"/>
            <a:ext cx="7797916" cy="5041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744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9865D9A5-03B6-45CD-9CFC-2116F91D78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" b="11085"/>
          <a:stretch/>
        </p:blipFill>
        <p:spPr>
          <a:xfrm>
            <a:off x="733357" y="657842"/>
            <a:ext cx="7686666" cy="3764534"/>
          </a:xfrm>
          <a:prstGeom prst="rect">
            <a:avLst/>
          </a:prstGeom>
        </p:spPr>
      </p:pic>
      <p:sp>
        <p:nvSpPr>
          <p:cNvPr id="3" name="Zástupný objekt pre text 2"/>
          <p:cNvSpPr>
            <a:spLocks noGrp="1"/>
          </p:cNvSpPr>
          <p:nvPr>
            <p:ph type="body" sz="quarter" idx="13"/>
          </p:nvPr>
        </p:nvSpPr>
        <p:spPr>
          <a:xfrm>
            <a:off x="734558" y="3943547"/>
            <a:ext cx="2947978" cy="289104"/>
          </a:xfrm>
        </p:spPr>
        <p:txBody>
          <a:bodyPr/>
          <a:lstStyle/>
          <a:p>
            <a:r>
              <a:rPr lang="sk-SK" dirty="0"/>
              <a:t>Nafta in </a:t>
            </a:r>
            <a:r>
              <a:rPr lang="sk-SK" dirty="0" err="1"/>
              <a:t>ukraine</a:t>
            </a:r>
            <a:endParaRPr lang="sk-SK" dirty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 err="1"/>
              <a:t>Exploration</a:t>
            </a:r>
            <a:r>
              <a:rPr lang="sk-SK" dirty="0"/>
              <a:t> </a:t>
            </a:r>
            <a:r>
              <a:rPr lang="sk-SK" dirty="0" err="1"/>
              <a:t>licences</a:t>
            </a:r>
            <a:r>
              <a:rPr lang="sk-SK" dirty="0"/>
              <a:t> </a:t>
            </a:r>
            <a:r>
              <a:rPr lang="sk-SK" dirty="0" err="1"/>
              <a:t>obtained</a:t>
            </a:r>
            <a:r>
              <a:rPr lang="sk-SK" dirty="0"/>
              <a:t> in </a:t>
            </a:r>
            <a:r>
              <a:rPr lang="sk-SK" dirty="0" err="1"/>
              <a:t>Ukraine</a:t>
            </a:r>
            <a:endParaRPr lang="sk-SK" dirty="0"/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5A274CAB-B61B-B64F-8CE0-AD71084AAE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45" y="4553159"/>
            <a:ext cx="48360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AF329029-FBEB-40F5-B468-8EA26385C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8" t="2861" r="6997" b="4181"/>
          <a:stretch/>
        </p:blipFill>
        <p:spPr>
          <a:xfrm>
            <a:off x="4371533" y="1027007"/>
            <a:ext cx="4056500" cy="4040474"/>
          </a:xfrm>
          <a:prstGeom prst="rect">
            <a:avLst/>
          </a:prstGeom>
        </p:spPr>
      </p:pic>
      <p:sp>
        <p:nvSpPr>
          <p:cNvPr id="3" name="Zástupný objekt pre text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dirty="0"/>
              <a:t>NAFTA / </a:t>
            </a:r>
            <a:r>
              <a:rPr lang="sk-SK" dirty="0" err="1"/>
              <a:t>green</a:t>
            </a:r>
            <a:r>
              <a:rPr lang="sk-SK" dirty="0"/>
              <a:t> </a:t>
            </a:r>
            <a:r>
              <a:rPr lang="sk-SK" dirty="0" err="1"/>
              <a:t>energy</a:t>
            </a:r>
            <a:r>
              <a:rPr lang="sk-SK" dirty="0"/>
              <a:t> </a:t>
            </a:r>
            <a:r>
              <a:rPr lang="sk-SK" dirty="0" err="1"/>
              <a:t>innovations</a:t>
            </a:r>
            <a:endParaRPr lang="sk-SK" dirty="0"/>
          </a:p>
        </p:txBody>
      </p:sp>
      <p:pic>
        <p:nvPicPr>
          <p:cNvPr id="4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03" y="4489279"/>
            <a:ext cx="578202" cy="578202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857081" y="1266403"/>
            <a:ext cx="3514452" cy="55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/>
              <a:t>UNDERGROUND SUN STORAGE</a:t>
            </a:r>
          </a:p>
        </p:txBody>
      </p:sp>
      <p:sp>
        <p:nvSpPr>
          <p:cNvPr id="9" name="Zástupný symbol pro text 10"/>
          <p:cNvSpPr txBox="1">
            <a:spLocks/>
          </p:cNvSpPr>
          <p:nvPr/>
        </p:nvSpPr>
        <p:spPr>
          <a:xfrm>
            <a:off x="821890" y="2044171"/>
            <a:ext cx="3584834" cy="22450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285750" indent="-285750" defTabSz="914377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charset="2"/>
              <a:buChar char="§"/>
              <a:defRPr sz="1400"/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charset="0"/>
              <a:buChar char="o"/>
              <a:defRPr sz="14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sk-SK" sz="1300" dirty="0" err="1"/>
              <a:t>First</a:t>
            </a:r>
            <a:r>
              <a:rPr lang="sk-SK" sz="1300" dirty="0"/>
              <a:t> </a:t>
            </a:r>
            <a:r>
              <a:rPr lang="sk-SK" sz="1300" dirty="0" err="1"/>
              <a:t>important</a:t>
            </a:r>
            <a:r>
              <a:rPr lang="sk-SK" sz="1300" dirty="0"/>
              <a:t> </a:t>
            </a:r>
            <a:r>
              <a:rPr lang="sk-SK" sz="1300" dirty="0" err="1"/>
              <a:t>milestone</a:t>
            </a:r>
            <a:r>
              <a:rPr lang="sk-SK" sz="1300" dirty="0"/>
              <a:t> in </a:t>
            </a:r>
            <a:r>
              <a:rPr lang="sk-SK" sz="1300" dirty="0" err="1"/>
              <a:t>our</a:t>
            </a:r>
            <a:r>
              <a:rPr lang="sk-SK" sz="1300" dirty="0"/>
              <a:t> Power2Gas </a:t>
            </a:r>
            <a:r>
              <a:rPr lang="sk-SK" sz="1300" dirty="0" err="1"/>
              <a:t>projects</a:t>
            </a:r>
            <a:r>
              <a:rPr lang="sk-SK" sz="1300" dirty="0"/>
              <a:t> in 2014</a:t>
            </a:r>
          </a:p>
          <a:p>
            <a:r>
              <a:rPr lang="sk-SK" sz="1300" dirty="0"/>
              <a:t>Partner </a:t>
            </a:r>
            <a:r>
              <a:rPr lang="sk-SK" sz="1300" dirty="0" err="1"/>
              <a:t>with</a:t>
            </a:r>
            <a:r>
              <a:rPr lang="sk-SK" sz="1300" dirty="0"/>
              <a:t> RAG (</a:t>
            </a:r>
            <a:r>
              <a:rPr lang="sk-SK" sz="1300" dirty="0" err="1"/>
              <a:t>Austria</a:t>
            </a:r>
            <a:r>
              <a:rPr lang="sk-SK" sz="1300" dirty="0"/>
              <a:t>)</a:t>
            </a:r>
          </a:p>
          <a:p>
            <a:r>
              <a:rPr lang="sk-SK" sz="1300" dirty="0" err="1"/>
              <a:t>Injecting</a:t>
            </a:r>
            <a:r>
              <a:rPr lang="sk-SK" sz="1300" dirty="0"/>
              <a:t> </a:t>
            </a:r>
            <a:r>
              <a:rPr lang="sk-SK" sz="1300" dirty="0" err="1"/>
              <a:t>hydrogen</a:t>
            </a:r>
            <a:r>
              <a:rPr lang="sk-SK" sz="1300" dirty="0"/>
              <a:t>/</a:t>
            </a:r>
            <a:r>
              <a:rPr lang="sk-SK" sz="1300" dirty="0" err="1"/>
              <a:t>natural</a:t>
            </a:r>
            <a:r>
              <a:rPr lang="sk-SK" sz="1300" dirty="0"/>
              <a:t> </a:t>
            </a:r>
            <a:r>
              <a:rPr lang="sk-SK" sz="1300" dirty="0" err="1"/>
              <a:t>gas</a:t>
            </a:r>
            <a:r>
              <a:rPr lang="sk-SK" sz="1300" dirty="0"/>
              <a:t> </a:t>
            </a:r>
            <a:r>
              <a:rPr lang="sk-SK" sz="1300" dirty="0" err="1"/>
              <a:t>mixture</a:t>
            </a:r>
            <a:r>
              <a:rPr lang="sk-SK" sz="1300" dirty="0"/>
              <a:t> </a:t>
            </a:r>
            <a:r>
              <a:rPr lang="sk-SK" sz="1300" dirty="0" err="1"/>
              <a:t>into</a:t>
            </a:r>
            <a:r>
              <a:rPr lang="sk-SK" sz="1300" dirty="0"/>
              <a:t> a </a:t>
            </a:r>
            <a:r>
              <a:rPr lang="sk-SK" sz="1300" dirty="0" err="1"/>
              <a:t>porous</a:t>
            </a:r>
            <a:r>
              <a:rPr lang="sk-SK" sz="1300" dirty="0"/>
              <a:t> </a:t>
            </a:r>
            <a:r>
              <a:rPr lang="sk-SK" sz="1300" dirty="0" err="1"/>
              <a:t>reservoir</a:t>
            </a:r>
            <a:endParaRPr lang="sk-SK" sz="1300" dirty="0"/>
          </a:p>
          <a:p>
            <a:r>
              <a:rPr lang="sk-SK" sz="1300" dirty="0" err="1"/>
              <a:t>Completed</a:t>
            </a:r>
            <a:r>
              <a:rPr lang="sk-SK" sz="1300" dirty="0"/>
              <a:t> in 2017</a:t>
            </a:r>
          </a:p>
          <a:p>
            <a:r>
              <a:rPr lang="sk-SK" sz="1300" dirty="0" err="1"/>
              <a:t>Since</a:t>
            </a:r>
            <a:r>
              <a:rPr lang="sk-SK" sz="1300" dirty="0"/>
              <a:t> </a:t>
            </a:r>
            <a:r>
              <a:rPr lang="sk-SK" sz="1300" dirty="0" err="1"/>
              <a:t>then</a:t>
            </a:r>
            <a:r>
              <a:rPr lang="sk-SK" sz="1300" dirty="0"/>
              <a:t> </a:t>
            </a:r>
            <a:r>
              <a:rPr lang="sk-SK" sz="1300" dirty="0" err="1"/>
              <a:t>we</a:t>
            </a:r>
            <a:r>
              <a:rPr lang="sk-SK" sz="1300" dirty="0"/>
              <a:t> </a:t>
            </a:r>
            <a:r>
              <a:rPr lang="sk-SK" sz="1300" dirty="0" err="1"/>
              <a:t>participated</a:t>
            </a:r>
            <a:r>
              <a:rPr lang="sk-SK" sz="1300" dirty="0"/>
              <a:t> on </a:t>
            </a:r>
            <a:r>
              <a:rPr lang="sk-SK" sz="1300" dirty="0" err="1"/>
              <a:t>many</a:t>
            </a:r>
            <a:r>
              <a:rPr lang="sk-SK" sz="1300" dirty="0"/>
              <a:t> </a:t>
            </a:r>
            <a:r>
              <a:rPr lang="sk-SK" sz="1300" dirty="0" err="1"/>
              <a:t>innovative</a:t>
            </a:r>
            <a:r>
              <a:rPr lang="sk-SK" sz="1300" dirty="0"/>
              <a:t> </a:t>
            </a:r>
            <a:r>
              <a:rPr lang="sk-SK" sz="1300" dirty="0" err="1"/>
              <a:t>projects</a:t>
            </a:r>
            <a:r>
              <a:rPr lang="sk-SK" sz="1300" dirty="0"/>
              <a:t> </a:t>
            </a:r>
            <a:r>
              <a:rPr lang="sk-SK" sz="1300" dirty="0" err="1"/>
              <a:t>focused</a:t>
            </a:r>
            <a:r>
              <a:rPr lang="sk-SK" sz="1300" dirty="0"/>
              <a:t> on </a:t>
            </a:r>
            <a:r>
              <a:rPr lang="sk-SK" sz="1300" dirty="0" err="1"/>
              <a:t>energy</a:t>
            </a:r>
            <a:r>
              <a:rPr lang="sk-SK" sz="1300" dirty="0"/>
              <a:t> </a:t>
            </a:r>
            <a:r>
              <a:rPr lang="sk-SK" sz="1300" dirty="0" err="1"/>
              <a:t>storage</a:t>
            </a:r>
            <a:r>
              <a:rPr lang="sk-SK" sz="1300" dirty="0"/>
              <a:t> and </a:t>
            </a:r>
            <a:r>
              <a:rPr lang="sk-SK" sz="1300" dirty="0" err="1"/>
              <a:t>hydrogen</a:t>
            </a:r>
            <a:endParaRPr lang="sk-SK" sz="1300" dirty="0"/>
          </a:p>
        </p:txBody>
      </p:sp>
      <p:pic>
        <p:nvPicPr>
          <p:cNvPr id="11" name="Picture 3" descr="F:\Flags\BUBBLEs\Zach's secrets\The PNGs\Flag of Austria.png">
            <a:extLst>
              <a:ext uri="{FF2B5EF4-FFF2-40B4-BE49-F238E27FC236}">
                <a16:creationId xmlns:a16="http://schemas.microsoft.com/office/drawing/2014/main" id="{ABD8CDB8-AF9C-4D5A-BE4E-95F88EC11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56301" y="1377973"/>
            <a:ext cx="315232" cy="31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3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8FE01B51-5535-4CEE-BDC1-6EAA0BBEAD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8" b="5528"/>
          <a:stretch>
            <a:fillRect/>
          </a:stretch>
        </p:blipFill>
        <p:spPr>
          <a:xfrm>
            <a:off x="733358" y="570681"/>
            <a:ext cx="7697706" cy="3851696"/>
          </a:xfrm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4A3CDBE3-E5E2-3D49-B841-10A18B99D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45" y="4553159"/>
            <a:ext cx="486000" cy="486000"/>
          </a:xfrm>
          <a:prstGeom prst="rect">
            <a:avLst/>
          </a:prstGeom>
        </p:spPr>
      </p:pic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A340546D-1972-45C6-BDE1-F84C589C7C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358" y="4164138"/>
            <a:ext cx="2582164" cy="258238"/>
          </a:xfrm>
        </p:spPr>
        <p:txBody>
          <a:bodyPr anchor="ctr"/>
          <a:lstStyle/>
          <a:p>
            <a:r>
              <a:rPr lang="sk-SK" sz="1100" dirty="0"/>
              <a:t>GREEN ENERGY INNOVATIONS</a:t>
            </a:r>
          </a:p>
        </p:txBody>
      </p:sp>
    </p:spTree>
    <p:extLst>
      <p:ext uri="{BB962C8B-B14F-4D97-AF65-F5344CB8AC3E}">
        <p14:creationId xmlns:p14="http://schemas.microsoft.com/office/powerpoint/2010/main" val="34939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8B659900-E2BA-49E3-9E36-83647269B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961" y="1076605"/>
            <a:ext cx="3690444" cy="3990876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EF84A6F-9249-40CF-986C-5AC7AB8036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dirty="0"/>
              <a:t>NAFTA / </a:t>
            </a:r>
            <a:r>
              <a:rPr lang="sk-SK" dirty="0" err="1"/>
              <a:t>green</a:t>
            </a:r>
            <a:r>
              <a:rPr lang="sk-SK" dirty="0"/>
              <a:t> </a:t>
            </a:r>
            <a:r>
              <a:rPr lang="sk-SK" dirty="0" err="1"/>
              <a:t>energy</a:t>
            </a:r>
            <a:r>
              <a:rPr lang="sk-SK" dirty="0"/>
              <a:t> </a:t>
            </a:r>
            <a:r>
              <a:rPr lang="sk-SK" dirty="0" err="1"/>
              <a:t>innovations</a:t>
            </a:r>
            <a:endParaRPr lang="sk-SK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40B405E4-0E1E-45FC-84D6-909EE5E9A490}"/>
              </a:ext>
            </a:extLst>
          </p:cNvPr>
          <p:cNvSpPr txBox="1">
            <a:spLocks/>
          </p:cNvSpPr>
          <p:nvPr/>
        </p:nvSpPr>
        <p:spPr>
          <a:xfrm>
            <a:off x="816877" y="2041446"/>
            <a:ext cx="3518057" cy="2325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cs-CZ"/>
            </a:defPPr>
            <a:lvl1pPr marL="285750" indent="-285750" defTabSz="914377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charset="2"/>
              <a:buChar char="§"/>
              <a:defRPr sz="1400"/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charset="0"/>
              <a:buChar char="o"/>
              <a:defRPr sz="14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sk-SK" sz="1300" dirty="0" err="1"/>
              <a:t>Searching</a:t>
            </a:r>
            <a:r>
              <a:rPr lang="sk-SK" sz="1300" dirty="0"/>
              <a:t> and </a:t>
            </a:r>
            <a:r>
              <a:rPr lang="sk-SK" sz="1300" dirty="0" err="1"/>
              <a:t>creating</a:t>
            </a:r>
            <a:r>
              <a:rPr lang="sk-SK" sz="1300" dirty="0"/>
              <a:t> </a:t>
            </a:r>
            <a:r>
              <a:rPr lang="sk-SK" sz="1300" dirty="0" err="1"/>
              <a:t>synergies</a:t>
            </a:r>
            <a:r>
              <a:rPr lang="sk-SK" sz="1300" dirty="0"/>
              <a:t> </a:t>
            </a:r>
            <a:r>
              <a:rPr lang="sk-SK" sz="1300" dirty="0" err="1"/>
              <a:t>with</a:t>
            </a:r>
            <a:r>
              <a:rPr lang="sk-SK" sz="1300" dirty="0"/>
              <a:t> </a:t>
            </a:r>
            <a:r>
              <a:rPr lang="sk-SK" sz="1300" dirty="0" err="1"/>
              <a:t>renewables</a:t>
            </a:r>
            <a:endParaRPr lang="sk-SK" sz="1300" dirty="0"/>
          </a:p>
          <a:p>
            <a:r>
              <a:rPr lang="sk-SK" sz="1300" dirty="0" err="1"/>
              <a:t>Participation</a:t>
            </a:r>
            <a:r>
              <a:rPr lang="sk-SK" sz="1300" dirty="0"/>
              <a:t> in </a:t>
            </a:r>
            <a:r>
              <a:rPr lang="sk-SK" sz="1300" dirty="0" err="1"/>
              <a:t>professional</a:t>
            </a:r>
            <a:r>
              <a:rPr lang="sk-SK" sz="1300" dirty="0"/>
              <a:t> </a:t>
            </a:r>
            <a:r>
              <a:rPr lang="sk-SK" sz="1300" dirty="0" err="1"/>
              <a:t>organizations</a:t>
            </a:r>
            <a:r>
              <a:rPr lang="sk-SK" sz="1300" dirty="0"/>
              <a:t> and </a:t>
            </a:r>
            <a:r>
              <a:rPr lang="sk-SK" sz="1300" dirty="0" err="1"/>
              <a:t>platforms</a:t>
            </a:r>
            <a:r>
              <a:rPr lang="sk-SK" sz="1300" dirty="0"/>
              <a:t> </a:t>
            </a:r>
            <a:r>
              <a:rPr lang="sk-SK" sz="1300" dirty="0" err="1"/>
              <a:t>for</a:t>
            </a:r>
            <a:r>
              <a:rPr lang="sk-SK" sz="1300" dirty="0"/>
              <a:t> </a:t>
            </a:r>
            <a:r>
              <a:rPr lang="sk-SK" sz="1300" dirty="0" err="1"/>
              <a:t>knowledge</a:t>
            </a:r>
            <a:r>
              <a:rPr lang="sk-SK" sz="1300" dirty="0"/>
              <a:t> </a:t>
            </a:r>
            <a:r>
              <a:rPr lang="sk-SK" sz="1300" dirty="0" err="1"/>
              <a:t>exchange</a:t>
            </a:r>
            <a:endParaRPr lang="sk-SK" sz="1300" dirty="0"/>
          </a:p>
          <a:p>
            <a:r>
              <a:rPr lang="sk-SK" sz="1300" dirty="0" err="1"/>
              <a:t>Installation</a:t>
            </a:r>
            <a:r>
              <a:rPr lang="sk-SK" sz="1300" dirty="0"/>
              <a:t> of 142 </a:t>
            </a:r>
            <a:r>
              <a:rPr lang="sk-SK" sz="1300" dirty="0" err="1"/>
              <a:t>solar</a:t>
            </a:r>
            <a:r>
              <a:rPr lang="sk-SK" sz="1300" dirty="0"/>
              <a:t> </a:t>
            </a:r>
            <a:r>
              <a:rPr lang="sk-SK" sz="1300" dirty="0" err="1"/>
              <a:t>panels</a:t>
            </a:r>
            <a:r>
              <a:rPr lang="sk-SK" sz="1300" dirty="0"/>
              <a:t> at </a:t>
            </a:r>
            <a:r>
              <a:rPr lang="sk-SK" sz="1300" dirty="0" err="1"/>
              <a:t>facilities</a:t>
            </a:r>
            <a:r>
              <a:rPr lang="sk-SK" sz="1300" dirty="0"/>
              <a:t> in Plavecký Štvrtok and Gajary</a:t>
            </a:r>
          </a:p>
          <a:p>
            <a:r>
              <a:rPr lang="sk-SK" sz="1300" dirty="0"/>
              <a:t>P2G and H</a:t>
            </a: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₂</a:t>
            </a:r>
            <a:r>
              <a:rPr lang="sk-SK" sz="1300" dirty="0"/>
              <a:t> </a:t>
            </a:r>
            <a:r>
              <a:rPr lang="sk-SK" sz="1300" dirty="0" err="1"/>
              <a:t>projects</a:t>
            </a:r>
            <a:r>
              <a:rPr lang="sk-SK" sz="1300" dirty="0"/>
              <a:t> in Slovakia and </a:t>
            </a:r>
            <a:r>
              <a:rPr lang="sk-SK" sz="1300" dirty="0" err="1"/>
              <a:t>Germany</a:t>
            </a:r>
            <a:r>
              <a:rPr lang="sk-SK" sz="1300" dirty="0"/>
              <a:t> </a:t>
            </a:r>
          </a:p>
          <a:p>
            <a:endParaRPr lang="sk-SK" sz="1300" dirty="0"/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09B7167F-ADFB-4EF5-9C78-D437B0033092}"/>
              </a:ext>
            </a:extLst>
          </p:cNvPr>
          <p:cNvSpPr/>
          <p:nvPr/>
        </p:nvSpPr>
        <p:spPr>
          <a:xfrm>
            <a:off x="816877" y="1250461"/>
            <a:ext cx="3518057" cy="55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cap="all" dirty="0"/>
              <a:t>    </a:t>
            </a:r>
            <a:r>
              <a:rPr lang="sk-SK" sz="1400" b="1" dirty="0"/>
              <a:t>GAS AND RENEWABLES</a:t>
            </a:r>
          </a:p>
        </p:txBody>
      </p:sp>
      <p:pic>
        <p:nvPicPr>
          <p:cNvPr id="13" name="Obrázek 7">
            <a:extLst>
              <a:ext uri="{FF2B5EF4-FFF2-40B4-BE49-F238E27FC236}">
                <a16:creationId xmlns:a16="http://schemas.microsoft.com/office/drawing/2014/main" id="{6E310AAD-FE27-49BA-A4B1-04AB569E4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03" y="4489279"/>
            <a:ext cx="578202" cy="5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>
            <a:extLst>
              <a:ext uri="{FF2B5EF4-FFF2-40B4-BE49-F238E27FC236}">
                <a16:creationId xmlns:a16="http://schemas.microsoft.com/office/drawing/2014/main" id="{BFC8DFB8-363F-41B9-B8AD-67B8E1C59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1" y="173020"/>
            <a:ext cx="7753311" cy="4303600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B85589-25E6-4E3F-9706-8BE99658BA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4558" y="3989324"/>
            <a:ext cx="2947978" cy="289104"/>
          </a:xfrm>
        </p:spPr>
        <p:txBody>
          <a:bodyPr/>
          <a:lstStyle/>
          <a:p>
            <a:r>
              <a:rPr lang="sk-SK" dirty="0"/>
              <a:t>Partner in BIO-UGS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A354FA-E51E-4624-A8AA-82E8C259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4558" y="4278428"/>
            <a:ext cx="2949178" cy="198192"/>
          </a:xfrm>
        </p:spPr>
        <p:txBody>
          <a:bodyPr/>
          <a:lstStyle/>
          <a:p>
            <a:r>
              <a:rPr lang="sk-SK" dirty="0"/>
              <a:t>Project of </a:t>
            </a:r>
            <a:r>
              <a:rPr lang="sk-SK" dirty="0" err="1"/>
              <a:t>storing</a:t>
            </a:r>
            <a:r>
              <a:rPr lang="sk-SK" dirty="0"/>
              <a:t> </a:t>
            </a:r>
            <a:r>
              <a:rPr lang="sk-SK" dirty="0" err="1"/>
              <a:t>Green</a:t>
            </a:r>
            <a:r>
              <a:rPr lang="sk-SK" dirty="0"/>
              <a:t> H</a:t>
            </a: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₂</a:t>
            </a:r>
            <a:r>
              <a:rPr lang="sk-SK" dirty="0"/>
              <a:t> and CO</a:t>
            </a: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₂</a:t>
            </a:r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3E4315A9-4979-4D95-9F69-B7D4061D731C}"/>
              </a:ext>
            </a:extLst>
          </p:cNvPr>
          <p:cNvSpPr/>
          <p:nvPr/>
        </p:nvSpPr>
        <p:spPr>
          <a:xfrm>
            <a:off x="2286000" y="12790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dirty="0"/>
          </a:p>
        </p:txBody>
      </p:sp>
      <p:pic>
        <p:nvPicPr>
          <p:cNvPr id="20" name="Obrázek 7">
            <a:extLst>
              <a:ext uri="{FF2B5EF4-FFF2-40B4-BE49-F238E27FC236}">
                <a16:creationId xmlns:a16="http://schemas.microsoft.com/office/drawing/2014/main" id="{BE667900-16B5-48AA-A2E0-DC67B9D31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03" y="4489279"/>
            <a:ext cx="578202" cy="5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8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text 6"/>
          <p:cNvSpPr>
            <a:spLocks noGrp="1"/>
          </p:cNvSpPr>
          <p:nvPr>
            <p:ph type="body" sz="quarter" idx="13"/>
          </p:nvPr>
        </p:nvSpPr>
        <p:spPr>
          <a:xfrm>
            <a:off x="739002" y="1214440"/>
            <a:ext cx="4706209" cy="3062377"/>
          </a:xfrm>
        </p:spPr>
        <p:txBody>
          <a:bodyPr/>
          <a:lstStyle/>
          <a:p>
            <a:pPr marL="0" lvl="2" indent="0">
              <a:buClr>
                <a:srgbClr val="5CAC34"/>
              </a:buClr>
              <a:buSzPct val="130000"/>
              <a:buNone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Engineering services</a:t>
            </a:r>
            <a:endParaRPr lang="sk-SK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Well and workover design</a:t>
            </a:r>
            <a:endParaRPr lang="sk-SK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Drilling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workover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supervision</a:t>
            </a:r>
            <a:endParaRPr lang="sk-SK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5CAC34"/>
              </a:buClr>
              <a:buSzPct val="100000"/>
              <a:buFont typeface="Wingdings" charset="2"/>
              <a:buChar char="§"/>
            </a:pPr>
            <a:endParaRPr lang="sk-SK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Clr>
                <a:srgbClr val="5CAC34"/>
              </a:buClr>
              <a:buSzPct val="130000"/>
              <a:buNone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Drilling and workover services</a:t>
            </a:r>
            <a:endParaRPr lang="sk-SK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internally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  <a:endParaRPr lang="sk-SK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ISO 9001, ISO 14001 and ISO 45 001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certifications</a:t>
            </a:r>
            <a:endParaRPr lang="sk-SK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2012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workovers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done on more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300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endParaRPr lang="sk-SK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2 crews – 1 drilling and 1 workover</a:t>
            </a:r>
            <a:endParaRPr lang="sk-SK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Capable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drilling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to a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of 2500 m and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performing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workovers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to a 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 of 4000 m</a:t>
            </a:r>
          </a:p>
        </p:txBody>
      </p:sp>
      <p:sp>
        <p:nvSpPr>
          <p:cNvPr id="8" name="Zástupný objekt pre text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dirty="0"/>
              <a:t>NAFTA / DRILLING AND WORKOVER </a:t>
            </a:r>
          </a:p>
        </p:txBody>
      </p:sp>
      <p:sp>
        <p:nvSpPr>
          <p:cNvPr id="10" name="Obdélník 11"/>
          <p:cNvSpPr/>
          <p:nvPr/>
        </p:nvSpPr>
        <p:spPr>
          <a:xfrm>
            <a:off x="5626948" y="1097543"/>
            <a:ext cx="2801060" cy="8934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2"/>
          <p:cNvSpPr/>
          <p:nvPr/>
        </p:nvSpPr>
        <p:spPr>
          <a:xfrm>
            <a:off x="5626948" y="2073169"/>
            <a:ext cx="2801060" cy="102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3"/>
          <p:cNvSpPr/>
          <p:nvPr/>
        </p:nvSpPr>
        <p:spPr>
          <a:xfrm>
            <a:off x="5626948" y="3195875"/>
            <a:ext cx="2801060" cy="1204052"/>
          </a:xfrm>
          <a:prstGeom prst="rect">
            <a:avLst/>
          </a:prstGeom>
          <a:solidFill>
            <a:schemeClr val="accent4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ĺžnik 12"/>
          <p:cNvSpPr/>
          <p:nvPr/>
        </p:nvSpPr>
        <p:spPr>
          <a:xfrm>
            <a:off x="5626946" y="1070811"/>
            <a:ext cx="2721600" cy="332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5CAC34"/>
              </a:buClr>
              <a:buSzPct val="130000"/>
            </a:pPr>
            <a:r>
              <a:rPr lang="en-US" sz="1300" b="1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types</a:t>
            </a:r>
            <a:endParaRPr lang="sk-SK" sz="1300" dirty="0">
              <a:solidFill>
                <a:srgbClr val="1515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spcBef>
                <a:spcPts val="600"/>
              </a:spcBef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en-US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Exploration</a:t>
            </a:r>
            <a:r>
              <a:rPr lang="sk-SK" sz="13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k-SK" sz="13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sk-SK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spcBef>
                <a:spcPts val="600"/>
              </a:spcBef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sk-SK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UGS </a:t>
            </a:r>
            <a:r>
              <a:rPr lang="en-US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r>
              <a:rPr lang="sk-SK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</a:t>
            </a:r>
            <a:r>
              <a:rPr lang="en-US" sz="1300" dirty="0" err="1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ithdrawal</a:t>
            </a:r>
            <a:endParaRPr lang="sk-SK" sz="1300" dirty="0">
              <a:solidFill>
                <a:srgbClr val="1515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200"/>
              </a:spcBef>
              <a:buClr>
                <a:srgbClr val="5CAC34"/>
              </a:buClr>
              <a:buSzPct val="130000"/>
            </a:pPr>
            <a:endParaRPr lang="sk-SK" sz="1300" b="1" dirty="0">
              <a:solidFill>
                <a:srgbClr val="1515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200"/>
              </a:spcBef>
              <a:buClr>
                <a:srgbClr val="5CAC34"/>
              </a:buClr>
              <a:buSzPct val="130000"/>
            </a:pPr>
            <a:r>
              <a:rPr lang="en-US" sz="1300" b="1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Workover types</a:t>
            </a:r>
            <a:endParaRPr lang="sk-SK" sz="1300" dirty="0">
              <a:solidFill>
                <a:srgbClr val="1515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spcBef>
                <a:spcPts val="200"/>
              </a:spcBef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en-US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Re-completion</a:t>
            </a:r>
            <a:endParaRPr lang="sk-SK" sz="1300" dirty="0">
              <a:solidFill>
                <a:srgbClr val="1515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spcBef>
                <a:spcPts val="200"/>
              </a:spcBef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sk-SK" sz="1300" dirty="0" err="1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Gravel</a:t>
            </a:r>
            <a:r>
              <a:rPr lang="sk-SK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dirty="0" err="1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packs</a:t>
            </a:r>
            <a:endParaRPr lang="sk-SK" sz="1300" dirty="0">
              <a:solidFill>
                <a:srgbClr val="1515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spcBef>
                <a:spcPts val="200"/>
              </a:spcBef>
              <a:buClr>
                <a:srgbClr val="5CAC34"/>
              </a:buClr>
              <a:buSzPct val="100000"/>
              <a:buFont typeface="Wingdings" charset="2"/>
              <a:buChar char="§"/>
            </a:pPr>
            <a:r>
              <a:rPr lang="sk-SK" sz="1300" dirty="0" err="1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Casing</a:t>
            </a:r>
            <a:r>
              <a:rPr lang="sk-SK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dirty="0" err="1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en-US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1300" dirty="0">
              <a:solidFill>
                <a:srgbClr val="1515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200"/>
              </a:spcBef>
              <a:buClr>
                <a:srgbClr val="5CAC34"/>
              </a:buClr>
              <a:buSzPct val="100000"/>
            </a:pPr>
            <a:endParaRPr lang="sk-SK" sz="1300" b="1" dirty="0">
              <a:solidFill>
                <a:srgbClr val="1515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200"/>
              </a:spcBef>
              <a:buClr>
                <a:srgbClr val="5CAC34"/>
              </a:buClr>
              <a:buSzPct val="100000"/>
            </a:pPr>
            <a:r>
              <a:rPr lang="sk-SK" sz="1300" b="1" dirty="0" err="1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</a:t>
            </a:r>
            <a:endParaRPr lang="sk-SK" sz="1300" b="1" dirty="0">
              <a:solidFill>
                <a:srgbClr val="1515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ts val="200"/>
              </a:spcBef>
              <a:buClr>
                <a:srgbClr val="5CAC3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300" dirty="0" err="1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Drillmec</a:t>
            </a:r>
            <a:r>
              <a:rPr lang="sk-SK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MR 4000 DB</a:t>
            </a:r>
          </a:p>
          <a:p>
            <a:pPr marL="285750" lvl="0" indent="-285750">
              <a:spcBef>
                <a:spcPts val="200"/>
              </a:spcBef>
              <a:buClr>
                <a:srgbClr val="5CAC3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GVS 3070</a:t>
            </a:r>
          </a:p>
          <a:p>
            <a:pPr marL="285750" lvl="0" indent="-285750">
              <a:spcBef>
                <a:spcPts val="200"/>
              </a:spcBef>
              <a:buClr>
                <a:srgbClr val="5CAC3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 8005</a:t>
            </a:r>
          </a:p>
          <a:p>
            <a:pPr marL="285750" lvl="0" indent="-285750">
              <a:spcBef>
                <a:spcPts val="200"/>
              </a:spcBef>
              <a:buClr>
                <a:srgbClr val="5CAC3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3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 3009 </a:t>
            </a:r>
          </a:p>
        </p:txBody>
      </p:sp>
      <p:cxnSp>
        <p:nvCxnSpPr>
          <p:cNvPr id="14" name="Přímá spojnice 9"/>
          <p:cNvCxnSpPr/>
          <p:nvPr/>
        </p:nvCxnSpPr>
        <p:spPr>
          <a:xfrm>
            <a:off x="5430766" y="1097543"/>
            <a:ext cx="14445" cy="330238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836" y="4493943"/>
            <a:ext cx="574129" cy="57820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1E7316BC-85E3-422F-B3DE-1680CBBE55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81" y="1091330"/>
            <a:ext cx="1133450" cy="123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8878FADC-65A6-4ECD-B573-6E907F716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08" y="879460"/>
            <a:ext cx="3856032" cy="4070256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22D00F-E336-44FE-B261-F22291CBD5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NAFTA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/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Support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service</a:t>
            </a:r>
            <a:r>
              <a:rPr lang="sk-SK" altLang="en-US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altLang="en-US" b="1" dirty="0" err="1">
                <a:latin typeface="Arial Black" charset="0"/>
                <a:ea typeface="Arial Black" charset="0"/>
                <a:cs typeface="Arial Black" charset="0"/>
              </a:rPr>
              <a:t>ugs</a:t>
            </a: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B2D12160-E5B8-4D76-8912-7B1566AE549D}"/>
              </a:ext>
            </a:extLst>
          </p:cNvPr>
          <p:cNvSpPr/>
          <p:nvPr/>
        </p:nvSpPr>
        <p:spPr>
          <a:xfrm>
            <a:off x="5216577" y="1197782"/>
            <a:ext cx="3211455" cy="771994"/>
          </a:xfrm>
          <a:prstGeom prst="rect">
            <a:avLst/>
          </a:prstGeom>
          <a:solidFill>
            <a:srgbClr val="72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>
                <a:latin typeface="Arial Black" panose="020B0A04020102020204" pitchFamily="34" charset="0"/>
              </a:rPr>
              <a:t>HBZS – SPECIAL RESCUE UNIT</a:t>
            </a:r>
            <a:endParaRPr lang="en-GB" sz="1400" b="1" dirty="0"/>
          </a:p>
        </p:txBody>
      </p:sp>
      <p:sp>
        <p:nvSpPr>
          <p:cNvPr id="9" name="Zástupný symbol pro text 10">
            <a:extLst>
              <a:ext uri="{FF2B5EF4-FFF2-40B4-BE49-F238E27FC236}">
                <a16:creationId xmlns:a16="http://schemas.microsoft.com/office/drawing/2014/main" id="{3698A11A-AB2F-47AB-A313-DF4DAC6E49F5}"/>
              </a:ext>
            </a:extLst>
          </p:cNvPr>
          <p:cNvSpPr txBox="1">
            <a:spLocks/>
          </p:cNvSpPr>
          <p:nvPr/>
        </p:nvSpPr>
        <p:spPr>
          <a:xfrm>
            <a:off x="5216577" y="2100720"/>
            <a:ext cx="3211455" cy="23379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285750" indent="-285750" defTabSz="914377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charset="2"/>
              <a:buChar char="§"/>
              <a:defRPr sz="1400"/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charset="0"/>
              <a:buChar char="o"/>
              <a:defRPr sz="14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Un</a:t>
            </a:r>
            <a:r>
              <a:rPr lang="sk-SK" dirty="0"/>
              <a:t>i</a:t>
            </a:r>
            <a:r>
              <a:rPr lang="en-US" dirty="0"/>
              <a:t>que training facility with "real" gas well</a:t>
            </a:r>
          </a:p>
          <a:p>
            <a:r>
              <a:rPr lang="sk-SK" dirty="0"/>
              <a:t>P</a:t>
            </a:r>
            <a:r>
              <a:rPr lang="en-US" dirty="0" err="1"/>
              <a:t>ossibility</a:t>
            </a:r>
            <a:r>
              <a:rPr lang="en-US" dirty="0"/>
              <a:t> of various emergency </a:t>
            </a:r>
            <a:r>
              <a:rPr lang="en-US" dirty="0" err="1"/>
              <a:t>scenarious</a:t>
            </a:r>
            <a:r>
              <a:rPr lang="en-US" dirty="0"/>
              <a:t> simulation</a:t>
            </a:r>
          </a:p>
          <a:p>
            <a:r>
              <a:rPr lang="sk-SK" dirty="0"/>
              <a:t>T</a:t>
            </a:r>
            <a:r>
              <a:rPr lang="en-US" dirty="0"/>
              <a:t>raining (smoke) room also for confined space rescue training</a:t>
            </a:r>
          </a:p>
          <a:p>
            <a:r>
              <a:rPr lang="sk-SK" dirty="0"/>
              <a:t>W</a:t>
            </a:r>
            <a:r>
              <a:rPr lang="en-US" dirty="0" err="1"/>
              <a:t>idely</a:t>
            </a:r>
            <a:r>
              <a:rPr lang="en-US" dirty="0"/>
              <a:t> used by external (foreign) </a:t>
            </a:r>
            <a:r>
              <a:rPr lang="en-US" dirty="0" err="1"/>
              <a:t>organisations</a:t>
            </a:r>
            <a:endParaRPr lang="en-US" dirty="0"/>
          </a:p>
          <a:p>
            <a:pPr>
              <a:defRPr/>
            </a:pPr>
            <a:endParaRPr lang="sk-SK" dirty="0">
              <a:solidFill>
                <a:srgbClr val="151515"/>
              </a:solidFill>
            </a:endParaRPr>
          </a:p>
          <a:p>
            <a:pPr>
              <a:defRPr/>
            </a:pPr>
            <a:endParaRPr kumimoji="0" lang="sk-SK" sz="1400" b="0" i="0" u="none" strike="noStrike" kern="120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026B4E4-28B1-4D2F-9013-0F0CF1FA03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Nafta / </a:t>
            </a:r>
            <a:r>
              <a:rPr lang="sk-SK" dirty="0" err="1"/>
              <a:t>corporate</a:t>
            </a:r>
            <a:r>
              <a:rPr lang="sk-SK" dirty="0"/>
              <a:t> </a:t>
            </a:r>
            <a:r>
              <a:rPr lang="sk-SK" dirty="0" err="1"/>
              <a:t>social</a:t>
            </a:r>
            <a:r>
              <a:rPr lang="sk-SK" dirty="0"/>
              <a:t> </a:t>
            </a:r>
            <a:r>
              <a:rPr lang="sk-SK" dirty="0" err="1"/>
              <a:t>responsibility</a:t>
            </a:r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945F3D5A-3B76-4B56-AA3B-A13AA6E83120}"/>
              </a:ext>
            </a:extLst>
          </p:cNvPr>
          <p:cNvSpPr/>
          <p:nvPr/>
        </p:nvSpPr>
        <p:spPr>
          <a:xfrm>
            <a:off x="725328" y="1242951"/>
            <a:ext cx="2430257" cy="55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400" b="1" cap="all" dirty="0">
                <a:solidFill>
                  <a:schemeClr val="bg1"/>
                </a:solidFill>
                <a:latin typeface="Arial Black" charset="0"/>
              </a:rPr>
              <a:t>HSE POLICY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BC0FEFE6-7B9F-4B55-BE79-47E5C5A5FB47}"/>
              </a:ext>
            </a:extLst>
          </p:cNvPr>
          <p:cNvSpPr/>
          <p:nvPr/>
        </p:nvSpPr>
        <p:spPr>
          <a:xfrm>
            <a:off x="3365502" y="1242951"/>
            <a:ext cx="2430257" cy="55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400" b="1" cap="all" dirty="0">
                <a:solidFill>
                  <a:schemeClr val="bg1"/>
                </a:solidFill>
                <a:latin typeface="Arial Black" charset="0"/>
              </a:rPr>
              <a:t>PROCUREMENT POLICY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2AFD791E-8206-4B77-880D-8B392D735398}"/>
              </a:ext>
            </a:extLst>
          </p:cNvPr>
          <p:cNvSpPr/>
          <p:nvPr/>
        </p:nvSpPr>
        <p:spPr>
          <a:xfrm>
            <a:off x="6005676" y="1230246"/>
            <a:ext cx="2430257" cy="55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cap="all" dirty="0">
                <a:solidFill>
                  <a:schemeClr val="bg1"/>
                </a:solidFill>
                <a:latin typeface="Arial Black" charset="0"/>
              </a:rPr>
              <a:t>Governance and Social Policies</a:t>
            </a:r>
            <a:endParaRPr lang="sk-SK" sz="1400" b="1" cap="all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7" name="Zástupný symbol pro text 10">
            <a:extLst>
              <a:ext uri="{FF2B5EF4-FFF2-40B4-BE49-F238E27FC236}">
                <a16:creationId xmlns:a16="http://schemas.microsoft.com/office/drawing/2014/main" id="{A9509346-186D-4B61-9502-8C0CD68CEFAF}"/>
              </a:ext>
            </a:extLst>
          </p:cNvPr>
          <p:cNvSpPr txBox="1">
            <a:spLocks/>
          </p:cNvSpPr>
          <p:nvPr/>
        </p:nvSpPr>
        <p:spPr>
          <a:xfrm>
            <a:off x="725328" y="2050253"/>
            <a:ext cx="2438178" cy="24752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285750" indent="-285750" defTabSz="914377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charset="2"/>
              <a:buChar char="§"/>
              <a:defRPr sz="1400"/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charset="0"/>
              <a:buChar char="o"/>
              <a:defRPr sz="14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  <a:defRPr/>
            </a:pPr>
            <a:r>
              <a:rPr lang="sk-SK" dirty="0"/>
              <a:t>By a</a:t>
            </a:r>
            <a:r>
              <a:rPr lang="en-US" dirty="0" err="1"/>
              <a:t>dhering</a:t>
            </a:r>
            <a:r>
              <a:rPr lang="en-US" dirty="0"/>
              <a:t> to basic principles of corporate social </a:t>
            </a:r>
            <a:r>
              <a:rPr lang="en-US" dirty="0" err="1"/>
              <a:t>responsib</a:t>
            </a:r>
            <a:r>
              <a:rPr lang="sk-SK" dirty="0" err="1"/>
              <a:t>ility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en-US" dirty="0"/>
              <a:t> the company minimizing</a:t>
            </a:r>
            <a:r>
              <a:rPr lang="sk-SK" dirty="0"/>
              <a:t> </a:t>
            </a:r>
            <a:r>
              <a:rPr lang="sk-SK" dirty="0" err="1"/>
              <a:t>its</a:t>
            </a:r>
            <a:r>
              <a:rPr lang="sk-SK" dirty="0"/>
              <a:t> </a:t>
            </a:r>
            <a:r>
              <a:rPr lang="sk-SK" dirty="0" err="1"/>
              <a:t>impact</a:t>
            </a:r>
            <a:r>
              <a:rPr lang="sk-SK" dirty="0"/>
              <a:t> on </a:t>
            </a:r>
            <a:r>
              <a:rPr lang="sk-SK" dirty="0" err="1"/>
              <a:t>environment</a:t>
            </a:r>
            <a:r>
              <a:rPr lang="sk-SK" dirty="0"/>
              <a:t> and </a:t>
            </a:r>
            <a:r>
              <a:rPr lang="sk-SK" dirty="0" err="1"/>
              <a:t>communities</a:t>
            </a:r>
            <a:r>
              <a:rPr lang="en-US" dirty="0"/>
              <a:t> a</a:t>
            </a:r>
            <a:r>
              <a:rPr lang="sk-SK" dirty="0" err="1"/>
              <a:t>nd</a:t>
            </a:r>
            <a:r>
              <a:rPr lang="sk-SK" dirty="0"/>
              <a:t> </a:t>
            </a:r>
            <a:r>
              <a:rPr lang="en-US" dirty="0" err="1"/>
              <a:t>contribut</a:t>
            </a:r>
            <a:r>
              <a:rPr lang="sk-SK" dirty="0" err="1"/>
              <a:t>ing</a:t>
            </a:r>
            <a:r>
              <a:rPr lang="en-US" dirty="0"/>
              <a:t> toward sustainable development.</a:t>
            </a:r>
            <a:r>
              <a:rPr lang="sk-SK" dirty="0"/>
              <a:t> </a:t>
            </a:r>
            <a:r>
              <a:rPr lang="en-US" dirty="0"/>
              <a:t>Improving safety at our facilities is our very high priority</a:t>
            </a:r>
          </a:p>
          <a:p>
            <a:pPr marL="0" lvl="0" indent="0">
              <a:buNone/>
              <a:defRPr/>
            </a:pPr>
            <a:endParaRPr lang="sk-SK" dirty="0"/>
          </a:p>
        </p:txBody>
      </p:sp>
      <p:sp>
        <p:nvSpPr>
          <p:cNvPr id="8" name="Zástupný symbol pro text 10">
            <a:extLst>
              <a:ext uri="{FF2B5EF4-FFF2-40B4-BE49-F238E27FC236}">
                <a16:creationId xmlns:a16="http://schemas.microsoft.com/office/drawing/2014/main" id="{B1DA0DCC-E3A8-49F4-BEA2-BC42D7AC7AE5}"/>
              </a:ext>
            </a:extLst>
          </p:cNvPr>
          <p:cNvSpPr txBox="1">
            <a:spLocks/>
          </p:cNvSpPr>
          <p:nvPr/>
        </p:nvSpPr>
        <p:spPr>
          <a:xfrm>
            <a:off x="3365502" y="2050252"/>
            <a:ext cx="2430257" cy="24752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285750" indent="-285750" defTabSz="914377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charset="2"/>
              <a:buChar char="§"/>
              <a:defRPr sz="1400"/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charset="0"/>
              <a:buChar char="o"/>
              <a:defRPr sz="14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buNone/>
              <a:defRPr/>
            </a:pPr>
            <a:r>
              <a:rPr lang="sk-SK" dirty="0"/>
              <a:t>NAFTA</a:t>
            </a:r>
            <a:r>
              <a:rPr lang="en-US" dirty="0"/>
              <a:t> conduct</a:t>
            </a:r>
            <a:r>
              <a:rPr lang="sk-SK" dirty="0"/>
              <a:t>s</a:t>
            </a:r>
            <a:r>
              <a:rPr lang="en-US" dirty="0"/>
              <a:t> its commercial activities transparently and operate</a:t>
            </a:r>
            <a:r>
              <a:rPr lang="sk-SK" dirty="0"/>
              <a:t>s</a:t>
            </a:r>
            <a:r>
              <a:rPr lang="en-US" dirty="0"/>
              <a:t> outstandingly, and the same is expected from our suppliers and contractors. </a:t>
            </a:r>
            <a:endParaRPr kumimoji="0" lang="sk-SK" sz="1400" b="0" i="0" u="none" strike="noStrike" kern="120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Zástupný symbol pro text 10">
            <a:extLst>
              <a:ext uri="{FF2B5EF4-FFF2-40B4-BE49-F238E27FC236}">
                <a16:creationId xmlns:a16="http://schemas.microsoft.com/office/drawing/2014/main" id="{4F503676-9B38-49A1-ABCC-D45CE3A92B6C}"/>
              </a:ext>
            </a:extLst>
          </p:cNvPr>
          <p:cNvSpPr txBox="1">
            <a:spLocks/>
          </p:cNvSpPr>
          <p:nvPr/>
        </p:nvSpPr>
        <p:spPr>
          <a:xfrm>
            <a:off x="5980494" y="2050252"/>
            <a:ext cx="2438178" cy="24752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285750" indent="-285750" defTabSz="914377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charset="2"/>
              <a:buChar char="§"/>
              <a:defRPr sz="1400"/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charset="0"/>
              <a:buChar char="o"/>
              <a:defRPr sz="14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  <a:defRPr/>
            </a:pPr>
            <a:r>
              <a:rPr lang="sk-SK" dirty="0">
                <a:solidFill>
                  <a:srgbClr val="151515"/>
                </a:solidFill>
                <a:latin typeface="Arial" panose="020B0604020202020204"/>
              </a:rPr>
              <a:t>NAFTA </a:t>
            </a:r>
            <a:r>
              <a:rPr lang="sk-SK" dirty="0" err="1">
                <a:solidFill>
                  <a:srgbClr val="151515"/>
                </a:solidFill>
                <a:latin typeface="Arial" panose="020B0604020202020204"/>
              </a:rPr>
              <a:t>provides</a:t>
            </a:r>
            <a:r>
              <a:rPr lang="sk-SK" dirty="0">
                <a:solidFill>
                  <a:srgbClr val="151515"/>
                </a:solidFill>
                <a:latin typeface="Arial" panose="020B0604020202020204"/>
              </a:rPr>
              <a:t> </a:t>
            </a:r>
            <a:r>
              <a:rPr lang="sk-SK" dirty="0" err="1">
                <a:solidFill>
                  <a:srgbClr val="151515"/>
                </a:solidFill>
                <a:latin typeface="Arial" panose="020B0604020202020204"/>
              </a:rPr>
              <a:t>reliable</a:t>
            </a:r>
            <a:r>
              <a:rPr lang="sk-SK" dirty="0">
                <a:solidFill>
                  <a:srgbClr val="151515"/>
                </a:solidFill>
                <a:latin typeface="Arial" panose="020B0604020202020204"/>
              </a:rPr>
              <a:t> </a:t>
            </a:r>
            <a:r>
              <a:rPr lang="sk-SK" dirty="0" err="1">
                <a:solidFill>
                  <a:srgbClr val="151515"/>
                </a:solidFill>
                <a:latin typeface="Arial" panose="020B0604020202020204"/>
              </a:rPr>
              <a:t>services</a:t>
            </a:r>
            <a:r>
              <a:rPr lang="sk-SK" dirty="0">
                <a:solidFill>
                  <a:srgbClr val="151515"/>
                </a:solidFill>
                <a:latin typeface="Arial" panose="020B0604020202020204"/>
              </a:rPr>
              <a:t> </a:t>
            </a:r>
            <a:r>
              <a:rPr lang="sk-SK" dirty="0" err="1">
                <a:solidFill>
                  <a:srgbClr val="151515"/>
                </a:solidFill>
                <a:latin typeface="Arial" panose="020B0604020202020204"/>
              </a:rPr>
              <a:t>for</a:t>
            </a:r>
            <a:r>
              <a:rPr lang="sk-SK" dirty="0">
                <a:solidFill>
                  <a:srgbClr val="151515"/>
                </a:solidFill>
                <a:latin typeface="Arial" panose="020B0604020202020204"/>
              </a:rPr>
              <a:t> </a:t>
            </a:r>
            <a:r>
              <a:rPr lang="sk-SK" dirty="0" err="1">
                <a:solidFill>
                  <a:srgbClr val="151515"/>
                </a:solidFill>
                <a:latin typeface="Arial" panose="020B0604020202020204"/>
              </a:rPr>
              <a:t>customers</a:t>
            </a:r>
            <a:r>
              <a:rPr lang="sk-SK" dirty="0">
                <a:solidFill>
                  <a:srgbClr val="151515"/>
                </a:solidFill>
                <a:latin typeface="Arial" panose="020B0604020202020204"/>
              </a:rPr>
              <a:t>, </a:t>
            </a:r>
            <a:r>
              <a:rPr lang="sk-SK" dirty="0" err="1">
                <a:solidFill>
                  <a:srgbClr val="151515"/>
                </a:solidFill>
                <a:latin typeface="Arial" panose="020B0604020202020204"/>
              </a:rPr>
              <a:t>while</a:t>
            </a:r>
            <a:r>
              <a:rPr lang="sk-SK" dirty="0">
                <a:solidFill>
                  <a:srgbClr val="151515"/>
                </a:solidFill>
                <a:latin typeface="Arial" panose="020B0604020202020204"/>
              </a:rPr>
              <a:t> </a:t>
            </a:r>
            <a:r>
              <a:rPr lang="sk-SK" dirty="0" err="1">
                <a:solidFill>
                  <a:srgbClr val="151515"/>
                </a:solidFill>
                <a:latin typeface="Arial" panose="020B0604020202020204"/>
              </a:rPr>
              <a:t>acting</a:t>
            </a:r>
            <a:r>
              <a:rPr lang="sk-SK" dirty="0">
                <a:solidFill>
                  <a:srgbClr val="151515"/>
                </a:solidFill>
                <a:latin typeface="Arial" panose="020B0604020202020204"/>
              </a:rPr>
              <a:t> r</a:t>
            </a:r>
            <a:r>
              <a:rPr kumimoji="0" 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esponsibly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towards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community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environment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dirty="0"/>
              <a:t>in which it operates</a:t>
            </a:r>
            <a:r>
              <a:rPr lang="sk-SK" dirty="0"/>
              <a:t> </a:t>
            </a:r>
            <a:r>
              <a:rPr lang="en-US" dirty="0"/>
              <a:t>in accordance with applicable European and national legislation</a:t>
            </a:r>
            <a:r>
              <a:rPr lang="sk-SK" dirty="0"/>
              <a:t>.</a:t>
            </a:r>
            <a:endParaRPr kumimoji="0" lang="sk-SK" sz="1400" b="0" i="0" u="none" strike="noStrike" kern="120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8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9DB950C-EBF8-4150-B203-316BD3027C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NAFTA / WE SUPPORT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B6460194-196C-4765-A4C7-DBF44B3C0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883" r="52851" b="2036"/>
          <a:stretch/>
        </p:blipFill>
        <p:spPr>
          <a:xfrm>
            <a:off x="290524" y="961906"/>
            <a:ext cx="4746171" cy="4024656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5ED8AF0F-E2CB-429F-96C1-761A750F9D68}"/>
              </a:ext>
            </a:extLst>
          </p:cNvPr>
          <p:cNvSpPr/>
          <p:nvPr/>
        </p:nvSpPr>
        <p:spPr>
          <a:xfrm>
            <a:off x="5240931" y="1144267"/>
            <a:ext cx="3187105" cy="59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400" b="1" cap="all" dirty="0" err="1">
                <a:solidFill>
                  <a:schemeClr val="bg1"/>
                </a:solidFill>
                <a:latin typeface="Arial Black" charset="0"/>
              </a:rPr>
              <a:t>Green</a:t>
            </a:r>
            <a:r>
              <a:rPr lang="sk-SK" sz="1400" b="1" cap="all" dirty="0">
                <a:solidFill>
                  <a:schemeClr val="bg1"/>
                </a:solidFill>
                <a:latin typeface="Arial Black" charset="0"/>
              </a:rPr>
              <a:t> </a:t>
            </a:r>
            <a:r>
              <a:rPr lang="sk-SK" sz="1400" b="1" cap="all" dirty="0" err="1">
                <a:solidFill>
                  <a:schemeClr val="bg1"/>
                </a:solidFill>
                <a:latin typeface="Arial Black" charset="0"/>
              </a:rPr>
              <a:t>regions</a:t>
            </a:r>
            <a:endParaRPr lang="sk-SK" sz="1400" b="1" cap="all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3" name="Zástupný symbol pro text 10">
            <a:extLst>
              <a:ext uri="{FF2B5EF4-FFF2-40B4-BE49-F238E27FC236}">
                <a16:creationId xmlns:a16="http://schemas.microsoft.com/office/drawing/2014/main" id="{BFBE59A0-95CD-46E8-BC58-46B54E8CE2C8}"/>
              </a:ext>
            </a:extLst>
          </p:cNvPr>
          <p:cNvSpPr txBox="1">
            <a:spLocks/>
          </p:cNvSpPr>
          <p:nvPr/>
        </p:nvSpPr>
        <p:spPr>
          <a:xfrm>
            <a:off x="5240932" y="1920628"/>
            <a:ext cx="3187105" cy="25414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285750" indent="-285750" defTabSz="914377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charset="2"/>
              <a:buChar char="§"/>
              <a:defRPr sz="1400"/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charset="0"/>
              <a:buChar char="o"/>
              <a:defRPr sz="14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Creating, revitalizing and enhancing green zones and relaxation areas.</a:t>
            </a:r>
            <a:endParaRPr lang="sk-SK" dirty="0"/>
          </a:p>
          <a:p>
            <a:r>
              <a:rPr lang="en-US" dirty="0"/>
              <a:t>Installation of rubbish bins, separating waste produced in these zones or their ecological lighting.</a:t>
            </a:r>
            <a:endParaRPr lang="sk-SK" dirty="0"/>
          </a:p>
          <a:p>
            <a:r>
              <a:rPr lang="en-US" dirty="0"/>
              <a:t>Volunteer events to carry out these generally beneficial activities. </a:t>
            </a:r>
          </a:p>
        </p:txBody>
      </p:sp>
    </p:spTree>
    <p:extLst>
      <p:ext uri="{BB962C8B-B14F-4D97-AF65-F5344CB8AC3E}">
        <p14:creationId xmlns:p14="http://schemas.microsoft.com/office/powerpoint/2010/main" val="620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1B00A14-9C19-42CB-A222-A818E2ED70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NAFTA / WE SUPPORT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A05B0BE-7B7D-45C7-8CA4-1A6D31A68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951" r="2883" b="5428"/>
          <a:stretch/>
        </p:blipFill>
        <p:spPr>
          <a:xfrm>
            <a:off x="188512" y="1176728"/>
            <a:ext cx="4640113" cy="3690534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B577C7DD-67F3-4AF4-BEFE-1BF7BCBC5D83}"/>
              </a:ext>
            </a:extLst>
          </p:cNvPr>
          <p:cNvSpPr/>
          <p:nvPr/>
        </p:nvSpPr>
        <p:spPr>
          <a:xfrm>
            <a:off x="5214882" y="1289152"/>
            <a:ext cx="3213156" cy="59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400" b="1" cap="all" dirty="0" err="1">
                <a:solidFill>
                  <a:schemeClr val="bg1"/>
                </a:solidFill>
                <a:latin typeface="Arial Black" charset="0"/>
              </a:rPr>
              <a:t>Interactive</a:t>
            </a:r>
            <a:r>
              <a:rPr lang="sk-SK" sz="1400" b="1" cap="all" dirty="0">
                <a:solidFill>
                  <a:schemeClr val="bg1"/>
                </a:solidFill>
                <a:latin typeface="Arial Black" charset="0"/>
              </a:rPr>
              <a:t> </a:t>
            </a:r>
            <a:r>
              <a:rPr lang="sk-SK" sz="1400" b="1" cap="all" dirty="0" err="1">
                <a:solidFill>
                  <a:schemeClr val="bg1"/>
                </a:solidFill>
                <a:latin typeface="Arial Black" charset="0"/>
              </a:rPr>
              <a:t>education</a:t>
            </a:r>
            <a:endParaRPr lang="sk-SK" sz="1400" b="1" cap="all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Zástupný symbol pro text 10">
            <a:extLst>
              <a:ext uri="{FF2B5EF4-FFF2-40B4-BE49-F238E27FC236}">
                <a16:creationId xmlns:a16="http://schemas.microsoft.com/office/drawing/2014/main" id="{B3E272B7-0395-4C49-B962-CD66EBD51797}"/>
              </a:ext>
            </a:extLst>
          </p:cNvPr>
          <p:cNvSpPr txBox="1">
            <a:spLocks/>
          </p:cNvSpPr>
          <p:nvPr/>
        </p:nvSpPr>
        <p:spPr>
          <a:xfrm>
            <a:off x="5214882" y="2063183"/>
            <a:ext cx="3213156" cy="24038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285750" indent="-285750" defTabSz="914377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charset="2"/>
              <a:buChar char="§"/>
              <a:defRPr sz="1400"/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charset="0"/>
              <a:buChar char="o"/>
              <a:defRPr sz="14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en-US" dirty="0"/>
              <a:t>Equipment for schools and classrooms</a:t>
            </a:r>
            <a:endParaRPr lang="sk-SK" dirty="0"/>
          </a:p>
          <a:p>
            <a:pPr lvl="0">
              <a:defRPr/>
            </a:pPr>
            <a:r>
              <a:rPr lang="en-US" dirty="0"/>
              <a:t>Access to computer technology and the internet</a:t>
            </a:r>
            <a:endParaRPr lang="sk-SK" dirty="0"/>
          </a:p>
          <a:p>
            <a:pPr lvl="0">
              <a:defRPr/>
            </a:pPr>
            <a:r>
              <a:rPr lang="sk-SK" dirty="0" err="1"/>
              <a:t>Innovative</a:t>
            </a:r>
            <a:r>
              <a:rPr lang="sk-SK" dirty="0"/>
              <a:t> </a:t>
            </a:r>
            <a:r>
              <a:rPr lang="sk-SK" dirty="0" err="1"/>
              <a:t>educational</a:t>
            </a:r>
            <a:r>
              <a:rPr lang="sk-SK" dirty="0"/>
              <a:t> </a:t>
            </a:r>
            <a:r>
              <a:rPr lang="sk-SK" dirty="0" err="1"/>
              <a:t>programs</a:t>
            </a:r>
            <a:endParaRPr lang="sk-SK" dirty="0"/>
          </a:p>
          <a:p>
            <a:pPr lvl="0">
              <a:defRPr/>
            </a:pPr>
            <a:r>
              <a:rPr lang="en-US" dirty="0" err="1"/>
              <a:t>Excercise</a:t>
            </a:r>
            <a:r>
              <a:rPr lang="en-US" dirty="0"/>
              <a:t> and sport activities for children</a:t>
            </a:r>
            <a:endParaRPr lang="sk-SK" dirty="0"/>
          </a:p>
          <a:p>
            <a:pPr lvl="0">
              <a:defRPr/>
            </a:pPr>
            <a:r>
              <a:rPr lang="sk-SK" dirty="0" err="1"/>
              <a:t>Physical</a:t>
            </a:r>
            <a:r>
              <a:rPr lang="sk-SK" dirty="0"/>
              <a:t> </a:t>
            </a:r>
            <a:r>
              <a:rPr lang="sk-SK" dirty="0" err="1"/>
              <a:t>activities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0552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9D39E01-0D67-436C-9769-4AFEDF25E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"/>
          <a:stretch/>
        </p:blipFill>
        <p:spPr>
          <a:xfrm>
            <a:off x="429502" y="801974"/>
            <a:ext cx="7985761" cy="4341526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54182" cy="554182"/>
          </a:xfrm>
          <a:prstGeom prst="rect">
            <a:avLst/>
          </a:prstGeom>
        </p:spPr>
      </p:pic>
      <p:sp>
        <p:nvSpPr>
          <p:cNvPr id="5" name="Zástupný objekt pre text 4"/>
          <p:cNvSpPr>
            <a:spLocks noGrp="1"/>
          </p:cNvSpPr>
          <p:nvPr>
            <p:ph type="body" sz="quarter" idx="18"/>
          </p:nvPr>
        </p:nvSpPr>
        <p:spPr>
          <a:xfrm>
            <a:off x="-12775" y="367906"/>
            <a:ext cx="8428038" cy="594000"/>
          </a:xfrm>
        </p:spPr>
        <p:txBody>
          <a:bodyPr/>
          <a:lstStyle/>
          <a:p>
            <a:r>
              <a:rPr lang="sk-SK" dirty="0"/>
              <a:t>NAFTA / </a:t>
            </a:r>
            <a:r>
              <a:rPr lang="sk-SK" dirty="0" err="1"/>
              <a:t>Shareholder</a:t>
            </a:r>
            <a:r>
              <a:rPr lang="sk-SK" dirty="0"/>
              <a:t> </a:t>
            </a:r>
            <a:r>
              <a:rPr lang="sk-SK" dirty="0" err="1"/>
              <a:t>structure</a:t>
            </a:r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970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none" dirty="0" err="1"/>
              <a:t>www.nafta.sk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14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a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5" b="16718"/>
          <a:stretch/>
        </p:blipFill>
        <p:spPr>
          <a:xfrm>
            <a:off x="726886" y="540327"/>
            <a:ext cx="7704065" cy="3906982"/>
          </a:xfrm>
          <a:prstGeom prst="rect">
            <a:avLst/>
          </a:prstGeom>
        </p:spPr>
      </p:pic>
      <p:sp>
        <p:nvSpPr>
          <p:cNvPr id="6" name="Zástupný objekt pre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dirty="0"/>
              <a:t>Plavecký štvrtok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half" idx="2"/>
          </p:nvPr>
        </p:nvSpPr>
        <p:spPr>
          <a:xfrm>
            <a:off x="726886" y="4224184"/>
            <a:ext cx="2955650" cy="223125"/>
          </a:xfrm>
        </p:spPr>
        <p:txBody>
          <a:bodyPr/>
          <a:lstStyle/>
          <a:p>
            <a:r>
              <a:rPr lang="sk-SK" dirty="0" err="1"/>
              <a:t>Operations</a:t>
            </a:r>
            <a:r>
              <a:rPr lang="sk-SK" dirty="0"/>
              <a:t> and </a:t>
            </a:r>
            <a:r>
              <a:rPr lang="sk-SK" dirty="0" err="1"/>
              <a:t>Technology</a:t>
            </a:r>
            <a:r>
              <a:rPr lang="sk-SK" dirty="0"/>
              <a:t> </a:t>
            </a:r>
            <a:r>
              <a:rPr lang="sk-SK" dirty="0" err="1"/>
              <a:t>Building</a:t>
            </a:r>
            <a:endParaRPr lang="sk-SK" dirty="0"/>
          </a:p>
          <a:p>
            <a:endParaRPr lang="sk-SK" dirty="0"/>
          </a:p>
        </p:txBody>
      </p:sp>
      <p:pic>
        <p:nvPicPr>
          <p:cNvPr id="8" name="Obrázek 2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54182" cy="5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0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742978" y="1284403"/>
            <a:ext cx="7685054" cy="3385542"/>
          </a:xfrm>
        </p:spPr>
        <p:txBody>
          <a:bodyPr/>
          <a:lstStyle/>
          <a:p>
            <a:pPr>
              <a:spcBef>
                <a:spcPts val="800"/>
              </a:spcBef>
              <a:buClr>
                <a:srgbClr val="5CAC34"/>
              </a:buClr>
            </a:pPr>
            <a:r>
              <a:rPr lang="cs-CZ" b="1" dirty="0">
                <a:solidFill>
                  <a:schemeClr val="accent1"/>
                </a:solidFill>
              </a:rPr>
              <a:t>1913	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NAFTA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drills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Gbely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sk-SK" altLang="en-US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k-SK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well drilled for </a:t>
            </a:r>
            <a:r>
              <a:rPr lang="sk-SK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sk-SK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Vienna Basin</a:t>
            </a:r>
            <a:endParaRPr lang="sk-SK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  <a:buClr>
                <a:srgbClr val="5CAC34"/>
              </a:buClr>
            </a:pP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  <a:r>
              <a:rPr lang="sk-SK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k-SK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sk-SK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sk-SK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sk-SK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  <a:p>
            <a:pPr>
              <a:spcBef>
                <a:spcPts val="800"/>
              </a:spcBef>
              <a:buClr>
                <a:srgbClr val="5CAC34"/>
              </a:buClr>
            </a:pPr>
            <a:r>
              <a:rPr lang="en-US" alt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en-US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sk-SK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sk-SK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FR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sk-SK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sk-SK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  <a:p>
            <a:pPr marL="228594" lvl="2">
              <a:spcBef>
                <a:spcPts val="800"/>
              </a:spcBef>
              <a:buClr>
                <a:srgbClr val="5CAC34"/>
              </a:buClr>
              <a:buFont typeface="Wingdings" panose="05000000000000000000" pitchFamily="2" charset="2"/>
              <a:buChar char="§"/>
            </a:pPr>
            <a:r>
              <a:rPr lang="fr-FR" alt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</a:t>
            </a:r>
            <a:r>
              <a:rPr lang="sk-SK" alt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Beginning of </a:t>
            </a:r>
            <a:r>
              <a:rPr lang="sk-SK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underground</a:t>
            </a:r>
            <a:r>
              <a:rPr lang="sk-SK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sk-SK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sk-SK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sk-SK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lvl="2">
              <a:spcBef>
                <a:spcPts val="800"/>
              </a:spcBef>
              <a:buClr>
                <a:srgbClr val="5CAC34"/>
              </a:buCl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1977</a:t>
            </a:r>
            <a:r>
              <a:rPr lang="sk-SK" altLang="en-US" b="1" dirty="0">
                <a:solidFill>
                  <a:srgbClr val="5CA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Successful exploration of deep pre-Neogene formations </a:t>
            </a:r>
            <a:endParaRPr lang="sk-SK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lvl="2">
              <a:spcBef>
                <a:spcPts val="800"/>
              </a:spcBef>
              <a:buClr>
                <a:srgbClr val="5CAC34"/>
              </a:buCl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k-SK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988</a:t>
            </a:r>
            <a:r>
              <a:rPr lang="sk-SK" altLang="en-US" b="1" dirty="0">
                <a:solidFill>
                  <a:srgbClr val="5CAC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First 3D seismic campaign </a:t>
            </a:r>
            <a:endParaRPr lang="cs-CZ" b="1" dirty="0"/>
          </a:p>
          <a:p>
            <a:pPr marL="228594" lvl="2">
              <a:spcBef>
                <a:spcPts val="800"/>
              </a:spcBef>
              <a:buClr>
                <a:srgbClr val="5CAC34"/>
              </a:buCl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accent1"/>
                </a:solidFill>
                <a:cs typeface="Arial" panose="020B0604020202020204" pitchFamily="34" charset="0"/>
              </a:rPr>
              <a:t>2006</a:t>
            </a:r>
            <a:r>
              <a:rPr lang="en-US" altLang="en-US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sk-SK" altLang="en-US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GB" dirty="0"/>
              <a:t>Underground storage capacity increases to nearly 2 </a:t>
            </a:r>
            <a:r>
              <a:rPr lang="en-GB" dirty="0" err="1"/>
              <a:t>bcm</a:t>
            </a:r>
            <a:r>
              <a:rPr lang="en-GB" dirty="0"/>
              <a:t> thanks to geological </a:t>
            </a:r>
            <a:r>
              <a:rPr lang="sk-SK" dirty="0"/>
              <a:t>	</a:t>
            </a:r>
            <a:r>
              <a:rPr lang="en-GB" dirty="0"/>
              <a:t>optimization</a:t>
            </a:r>
            <a:endParaRPr lang="sk-SK" dirty="0"/>
          </a:p>
          <a:p>
            <a:pPr marL="228594" lvl="2">
              <a:spcBef>
                <a:spcPts val="800"/>
              </a:spcBef>
              <a:buClr>
                <a:srgbClr val="5CAC34"/>
              </a:buClr>
              <a:buFont typeface="Wingdings" panose="05000000000000000000" pitchFamily="2" charset="2"/>
              <a:buChar char="§"/>
            </a:pPr>
            <a:r>
              <a:rPr lang="sk-SK" altLang="en-US" b="1" dirty="0">
                <a:solidFill>
                  <a:schemeClr val="accent1"/>
                </a:solidFill>
                <a:cs typeface="Arial" panose="020B0604020202020204" pitchFamily="34" charset="0"/>
              </a:rPr>
              <a:t>2013</a:t>
            </a:r>
            <a:r>
              <a:rPr lang="sk-SK" alt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dirty="0">
                <a:cs typeface="Arial" panose="020B0604020202020204" pitchFamily="34" charset="0"/>
              </a:rPr>
              <a:t>EPH </a:t>
            </a:r>
            <a:r>
              <a:rPr lang="en-US" altLang="en-US" dirty="0" err="1">
                <a:cs typeface="Arial" panose="020B0604020202020204" pitchFamily="34" charset="0"/>
              </a:rPr>
              <a:t>bec</a:t>
            </a:r>
            <a:r>
              <a:rPr lang="sk-SK" altLang="en-US" dirty="0">
                <a:cs typeface="Arial" panose="020B0604020202020204" pitchFamily="34" charset="0"/>
              </a:rPr>
              <a:t>o</a:t>
            </a:r>
            <a:r>
              <a:rPr lang="en-US" altLang="en-US" dirty="0">
                <a:cs typeface="Arial" panose="020B0604020202020204" pitchFamily="34" charset="0"/>
              </a:rPr>
              <a:t>me a shareholder of NAFTA via SPP</a:t>
            </a:r>
            <a:endParaRPr lang="sk-SK" altLang="en-US" dirty="0">
              <a:cs typeface="Arial" panose="020B0604020202020204" pitchFamily="34" charset="0"/>
            </a:endParaRPr>
          </a:p>
          <a:p>
            <a:pPr marL="228594" lvl="2">
              <a:spcBef>
                <a:spcPts val="800"/>
              </a:spcBef>
              <a:buClr>
                <a:srgbClr val="5CAC34"/>
              </a:buClr>
              <a:buFont typeface="Wingdings" panose="05000000000000000000" pitchFamily="2" charset="2"/>
              <a:buChar char="§"/>
            </a:pPr>
            <a:r>
              <a:rPr lang="sk-SK" altLang="en-US" b="1" dirty="0">
                <a:solidFill>
                  <a:schemeClr val="accent1"/>
                </a:solidFill>
                <a:cs typeface="Arial" panose="020B0604020202020204" pitchFamily="34" charset="0"/>
              </a:rPr>
              <a:t>2014</a:t>
            </a:r>
            <a:r>
              <a:rPr lang="sk-SK" alt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/>
              <a:t>UGS </a:t>
            </a:r>
            <a:r>
              <a:rPr lang="en-GB" dirty="0" err="1"/>
              <a:t>Gajary</a:t>
            </a:r>
            <a:r>
              <a:rPr lang="en-GB" dirty="0"/>
              <a:t>-Baden commissioned, working gas volume reaches 2.6 </a:t>
            </a:r>
            <a:r>
              <a:rPr lang="en-GB" dirty="0" err="1"/>
              <a:t>bcm</a:t>
            </a:r>
            <a:endParaRPr lang="sk-SK" dirty="0"/>
          </a:p>
          <a:p>
            <a:pPr marL="228594" lvl="2">
              <a:spcBef>
                <a:spcPts val="800"/>
              </a:spcBef>
              <a:buClr>
                <a:srgbClr val="5CAC34"/>
              </a:buClr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accent1"/>
                </a:solidFill>
                <a:cs typeface="Arial" panose="020B0604020202020204" pitchFamily="34" charset="0"/>
              </a:rPr>
              <a:t>2015</a:t>
            </a:r>
            <a:r>
              <a:rPr lang="en-US" altLang="en-US" b="1" dirty="0">
                <a:cs typeface="Arial" panose="020B0604020202020204" pitchFamily="34" charset="0"/>
              </a:rPr>
              <a:t> </a:t>
            </a:r>
            <a:r>
              <a:rPr lang="sk-SK" altLang="en-US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sk-SK" altLang="en-US" b="1" dirty="0">
                <a:cs typeface="Arial" panose="020B0604020202020204" pitchFamily="34" charset="0"/>
              </a:rPr>
              <a:t>	</a:t>
            </a:r>
            <a:r>
              <a:rPr lang="sk-SK" altLang="en-US" dirty="0">
                <a:cs typeface="Arial" panose="020B0604020202020204" pitchFamily="34" charset="0"/>
              </a:rPr>
              <a:t>NAFTA </a:t>
            </a:r>
            <a:r>
              <a:rPr lang="sk-SK" altLang="en-US" dirty="0" err="1">
                <a:cs typeface="Arial" panose="020B0604020202020204" pitchFamily="34" charset="0"/>
              </a:rPr>
              <a:t>partners</a:t>
            </a:r>
            <a:r>
              <a:rPr lang="sk-SK" altLang="en-US" dirty="0">
                <a:cs typeface="Arial" panose="020B0604020202020204" pitchFamily="34" charset="0"/>
              </a:rPr>
              <a:t> </a:t>
            </a:r>
            <a:r>
              <a:rPr lang="sk-SK" altLang="en-US" dirty="0" err="1">
                <a:cs typeface="Arial" panose="020B0604020202020204" pitchFamily="34" charset="0"/>
              </a:rPr>
              <a:t>with</a:t>
            </a:r>
            <a:r>
              <a:rPr lang="sk-SK" altLang="en-US" dirty="0">
                <a:cs typeface="Arial" panose="020B0604020202020204" pitchFamily="34" charset="0"/>
              </a:rPr>
              <a:t> RAG in Underground Sun Storage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b="1" dirty="0">
                <a:latin typeface="Arial Black" charset="0"/>
                <a:ea typeface="Arial Black" charset="0"/>
                <a:cs typeface="Arial Black" charset="0"/>
              </a:rPr>
              <a:t>NAFTA </a:t>
            </a: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/</a:t>
            </a:r>
            <a:r>
              <a:rPr lang="sk-SK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b="1" dirty="0" err="1">
                <a:latin typeface="Arial Black" charset="0"/>
                <a:ea typeface="Arial Black" charset="0"/>
                <a:cs typeface="Arial Black" charset="0"/>
              </a:rPr>
              <a:t>milestones</a:t>
            </a:r>
            <a:endParaRPr lang="cs-CZ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a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4" b="14994"/>
          <a:stretch>
            <a:fillRect/>
          </a:stretch>
        </p:blipFill>
        <p:spPr>
          <a:xfrm>
            <a:off x="733358" y="570680"/>
            <a:ext cx="7697706" cy="3851696"/>
          </a:xfrm>
        </p:spPr>
      </p:pic>
      <p:sp>
        <p:nvSpPr>
          <p:cNvPr id="6" name="Zástupný objekt pre text 5"/>
          <p:cNvSpPr>
            <a:spLocks noGrp="1"/>
          </p:cNvSpPr>
          <p:nvPr>
            <p:ph type="body" sz="quarter" idx="13"/>
          </p:nvPr>
        </p:nvSpPr>
        <p:spPr>
          <a:xfrm>
            <a:off x="733358" y="3943379"/>
            <a:ext cx="2947978" cy="289104"/>
          </a:xfrm>
        </p:spPr>
        <p:txBody>
          <a:bodyPr/>
          <a:lstStyle/>
          <a:p>
            <a:r>
              <a:rPr lang="sk-SK" dirty="0" err="1"/>
              <a:t>Drilling</a:t>
            </a:r>
            <a:r>
              <a:rPr lang="sk-SK" dirty="0"/>
              <a:t> </a:t>
            </a:r>
            <a:r>
              <a:rPr lang="sk-SK" dirty="0" err="1"/>
              <a:t>cRew</a:t>
            </a:r>
            <a:endParaRPr lang="sk-SK" dirty="0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 err="1"/>
              <a:t>Photograph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year</a:t>
            </a:r>
            <a:r>
              <a:rPr lang="sk-SK" dirty="0"/>
              <a:t> 1959</a:t>
            </a:r>
          </a:p>
        </p:txBody>
      </p:sp>
      <p:pic>
        <p:nvPicPr>
          <p:cNvPr id="9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735980" y="1183565"/>
            <a:ext cx="7692052" cy="3508653"/>
          </a:xfrm>
        </p:spPr>
        <p:txBody>
          <a:bodyPr/>
          <a:lstStyle/>
          <a:p>
            <a:pPr marL="228594" lvl="2">
              <a:spcBef>
                <a:spcPts val="800"/>
              </a:spcBef>
              <a:buClr>
                <a:srgbClr val="5CAC34"/>
              </a:buClr>
              <a:buFont typeface="Wingdings" panose="05000000000000000000" pitchFamily="2" charset="2"/>
              <a:buChar char="§"/>
            </a:pPr>
            <a:r>
              <a:rPr lang="sk-SK" altLang="en-US" b="1" dirty="0">
                <a:solidFill>
                  <a:schemeClr val="accent1"/>
                </a:solidFill>
                <a:cs typeface="Arial" panose="020B0604020202020204" pitchFamily="34" charset="0"/>
              </a:rPr>
              <a:t>2016</a:t>
            </a:r>
            <a:r>
              <a:rPr lang="sk-SK" altLang="en-US" dirty="0">
                <a:cs typeface="Arial" panose="020B0604020202020204" pitchFamily="34" charset="0"/>
              </a:rPr>
              <a:t>	</a:t>
            </a:r>
            <a:r>
              <a:rPr lang="en-US" altLang="en-US" dirty="0">
                <a:cs typeface="Arial" panose="020B0604020202020204" pitchFamily="34" charset="0"/>
              </a:rPr>
              <a:t>NAFTA </a:t>
            </a:r>
            <a:r>
              <a:rPr lang="sk-SK" altLang="en-US" dirty="0">
                <a:cs typeface="Arial" panose="020B0604020202020204" pitchFamily="34" charset="0"/>
              </a:rPr>
              <a:t>and </a:t>
            </a:r>
            <a:r>
              <a:rPr lang="en-US" altLang="en-US" dirty="0">
                <a:cs typeface="Arial" panose="020B0604020202020204" pitchFamily="34" charset="0"/>
              </a:rPr>
              <a:t>Cub Energy</a:t>
            </a:r>
            <a:r>
              <a:rPr lang="sk-SK" altLang="en-US" dirty="0">
                <a:cs typeface="Arial" panose="020B0604020202020204" pitchFamily="34" charset="0"/>
              </a:rPr>
              <a:t> </a:t>
            </a:r>
            <a:r>
              <a:rPr lang="sk-SK" altLang="en-US" dirty="0" err="1">
                <a:cs typeface="Arial" panose="020B0604020202020204" pitchFamily="34" charset="0"/>
              </a:rPr>
              <a:t>jointly</a:t>
            </a:r>
            <a:r>
              <a:rPr lang="sk-SK" altLang="en-US" dirty="0">
                <a:cs typeface="Arial" panose="020B0604020202020204" pitchFamily="34" charset="0"/>
              </a:rPr>
              <a:t> </a:t>
            </a:r>
            <a:r>
              <a:rPr lang="en-US" altLang="en-US" dirty="0">
                <a:cs typeface="Arial" panose="020B0604020202020204" pitchFamily="34" charset="0"/>
              </a:rPr>
              <a:t>develop </a:t>
            </a:r>
            <a:r>
              <a:rPr lang="en-US" altLang="en-US" dirty="0" err="1">
                <a:cs typeface="Arial" panose="020B0604020202020204" pitchFamily="34" charset="0"/>
              </a:rPr>
              <a:t>Uzhgorod</a:t>
            </a:r>
            <a:r>
              <a:rPr lang="sk-SK" altLang="en-US" dirty="0">
                <a:cs typeface="Arial" panose="020B0604020202020204" pitchFamily="34" charset="0"/>
              </a:rPr>
              <a:t> </a:t>
            </a:r>
            <a:r>
              <a:rPr lang="en-US" altLang="en-US" dirty="0">
                <a:cs typeface="Arial" panose="020B0604020202020204" pitchFamily="34" charset="0"/>
              </a:rPr>
              <a:t>field in Western Ukraine</a:t>
            </a:r>
            <a:endParaRPr lang="sk-SK" altLang="en-US" dirty="0">
              <a:cs typeface="Arial" panose="020B0604020202020204" pitchFamily="34" charset="0"/>
            </a:endParaRPr>
          </a:p>
          <a:p>
            <a:pPr marL="0" lvl="2">
              <a:spcBef>
                <a:spcPts val="800"/>
              </a:spcBef>
              <a:buClr>
                <a:srgbClr val="5CAC34"/>
              </a:buClr>
              <a:buFont typeface="Wingdings" panose="05000000000000000000" pitchFamily="2" charset="2"/>
              <a:buChar char="§"/>
            </a:pPr>
            <a:r>
              <a:rPr lang="sk-SK" altLang="en-US" b="1" dirty="0">
                <a:solidFill>
                  <a:srgbClr val="72BF44"/>
                </a:solidFill>
                <a:cs typeface="Arial" panose="020B0604020202020204" pitchFamily="34" charset="0"/>
              </a:rPr>
              <a:t>2016</a:t>
            </a:r>
            <a:r>
              <a:rPr lang="sk-SK" altLang="en-US" dirty="0">
                <a:cs typeface="Arial" panose="020B0604020202020204" pitchFamily="34" charset="0"/>
              </a:rPr>
              <a:t>	NAFTA and </a:t>
            </a:r>
            <a:r>
              <a:rPr lang="sk-SK" altLang="en-US" dirty="0" err="1">
                <a:cs typeface="Arial" panose="020B0604020202020204" pitchFamily="34" charset="0"/>
              </a:rPr>
              <a:t>Vermilion</a:t>
            </a:r>
            <a:r>
              <a:rPr lang="sk-SK" altLang="en-US" dirty="0">
                <a:cs typeface="Arial" panose="020B0604020202020204" pitchFamily="34" charset="0"/>
              </a:rPr>
              <a:t> Energy </a:t>
            </a:r>
            <a:r>
              <a:rPr lang="sk-SK" altLang="en-US" dirty="0" err="1">
                <a:cs typeface="Arial" panose="020B0604020202020204" pitchFamily="34" charset="0"/>
              </a:rPr>
              <a:t>start</a:t>
            </a:r>
            <a:r>
              <a:rPr lang="sk-SK" altLang="en-US" dirty="0">
                <a:cs typeface="Arial" panose="020B0604020202020204" pitchFamily="34" charset="0"/>
              </a:rPr>
              <a:t> Trnava </a:t>
            </a:r>
            <a:r>
              <a:rPr lang="sk-SK" dirty="0"/>
              <a:t>E&amp;P </a:t>
            </a:r>
            <a:r>
              <a:rPr lang="sk-SK" altLang="en-US" dirty="0" err="1">
                <a:cs typeface="Arial" panose="020B0604020202020204" pitchFamily="34" charset="0"/>
              </a:rPr>
              <a:t>project</a:t>
            </a:r>
            <a:r>
              <a:rPr lang="sk-SK" altLang="en-US" dirty="0">
                <a:cs typeface="Arial" panose="020B0604020202020204" pitchFamily="34" charset="0"/>
              </a:rPr>
              <a:t> in Western Slovakia</a:t>
            </a:r>
          </a:p>
          <a:p>
            <a:pPr marL="0" lvl="2">
              <a:spcBef>
                <a:spcPts val="800"/>
              </a:spcBef>
              <a:buClr>
                <a:srgbClr val="5CAC34"/>
              </a:buClr>
              <a:buFont typeface="Wingdings" panose="05000000000000000000" pitchFamily="2" charset="2"/>
              <a:buChar char="§"/>
            </a:pPr>
            <a:r>
              <a:rPr lang="sk-SK" altLang="en-US" b="1" dirty="0">
                <a:solidFill>
                  <a:srgbClr val="72BF44"/>
                </a:solidFill>
                <a:cs typeface="Arial" panose="020B0604020202020204" pitchFamily="34" charset="0"/>
              </a:rPr>
              <a:t>2018</a:t>
            </a:r>
            <a:r>
              <a:rPr lang="sk-SK" altLang="en-US" dirty="0">
                <a:cs typeface="Arial" panose="020B0604020202020204" pitchFamily="34" charset="0"/>
              </a:rPr>
              <a:t>	</a:t>
            </a:r>
            <a:r>
              <a:rPr lang="en-US" dirty="0"/>
              <a:t>NAFTA acquires </a:t>
            </a:r>
            <a:r>
              <a:rPr lang="sk-SK" dirty="0"/>
              <a:t>UGS </a:t>
            </a:r>
            <a:r>
              <a:rPr lang="sk-SK" dirty="0" err="1">
                <a:cs typeface="Arial" panose="020B0604020202020204" pitchFamily="34" charset="0"/>
              </a:rPr>
              <a:t>Breitbrunn</a:t>
            </a:r>
            <a:r>
              <a:rPr lang="sk-SK" dirty="0"/>
              <a:t>/</a:t>
            </a:r>
            <a:r>
              <a:rPr lang="sk-SK" dirty="0" err="1"/>
              <a:t>Eggstätt</a:t>
            </a:r>
            <a:r>
              <a:rPr lang="sk-SK" dirty="0"/>
              <a:t>, UGS </a:t>
            </a:r>
            <a:r>
              <a:rPr lang="sk-SK" dirty="0" err="1">
                <a:cs typeface="Arial" panose="020B0604020202020204" pitchFamily="34" charset="0"/>
              </a:rPr>
              <a:t>Inzenham</a:t>
            </a:r>
            <a:r>
              <a:rPr lang="sk-SK" dirty="0">
                <a:cs typeface="Arial" panose="020B0604020202020204" pitchFamily="34" charset="0"/>
              </a:rPr>
              <a:t>-West and UGS 	</a:t>
            </a:r>
            <a:r>
              <a:rPr lang="sk-SK" dirty="0" err="1">
                <a:cs typeface="Arial" panose="020B0604020202020204" pitchFamily="34" charset="0"/>
              </a:rPr>
              <a:t>Wolfersberg</a:t>
            </a:r>
            <a:r>
              <a:rPr lang="sk-SK" dirty="0">
                <a:cs typeface="Arial" panose="020B0604020202020204" pitchFamily="34" charset="0"/>
              </a:rPr>
              <a:t> and </a:t>
            </a:r>
            <a:r>
              <a:rPr lang="en-US" dirty="0"/>
              <a:t>in Bavaria</a:t>
            </a:r>
            <a:endParaRPr lang="sk-SK" dirty="0"/>
          </a:p>
          <a:p>
            <a:pPr marL="0" lvl="2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sk-SK" b="1" dirty="0">
                <a:solidFill>
                  <a:srgbClr val="72BF44"/>
                </a:solidFill>
                <a:cs typeface="Arial" panose="020B0604020202020204" pitchFamily="34" charset="0"/>
              </a:rPr>
              <a:t>2019	</a:t>
            </a:r>
            <a:r>
              <a:rPr lang="sk-SK" dirty="0">
                <a:cs typeface="Arial" panose="020B0604020202020204" pitchFamily="34" charset="0"/>
              </a:rPr>
              <a:t>NAFTA and </a:t>
            </a:r>
            <a:r>
              <a:rPr lang="sk-SK" dirty="0" err="1">
                <a:cs typeface="Arial" panose="020B0604020202020204" pitchFamily="34" charset="0"/>
              </a:rPr>
              <a:t>Cub</a:t>
            </a:r>
            <a:r>
              <a:rPr lang="sk-SK" dirty="0">
                <a:cs typeface="Arial" panose="020B0604020202020204" pitchFamily="34" charset="0"/>
              </a:rPr>
              <a:t> Energy </a:t>
            </a:r>
            <a:r>
              <a:rPr lang="sk-SK" dirty="0" err="1">
                <a:cs typeface="Arial" panose="020B0604020202020204" pitchFamily="34" charset="0"/>
              </a:rPr>
              <a:t>started</a:t>
            </a:r>
            <a:r>
              <a:rPr lang="sk-SK" dirty="0">
                <a:cs typeface="Arial" panose="020B0604020202020204" pitchFamily="34" charset="0"/>
              </a:rPr>
              <a:t> </a:t>
            </a:r>
            <a:r>
              <a:rPr lang="sk-SK" dirty="0" err="1">
                <a:cs typeface="Arial" panose="020B0604020202020204" pitchFamily="34" charset="0"/>
              </a:rPr>
              <a:t>with</a:t>
            </a:r>
            <a:r>
              <a:rPr lang="sk-SK" dirty="0">
                <a:cs typeface="Arial" panose="020B0604020202020204" pitchFamily="34" charset="0"/>
              </a:rPr>
              <a:t> </a:t>
            </a:r>
            <a:r>
              <a:rPr lang="sk-SK" dirty="0" err="1">
                <a:cs typeface="Arial" panose="020B0604020202020204" pitchFamily="34" charset="0"/>
              </a:rPr>
              <a:t>the</a:t>
            </a:r>
            <a:r>
              <a:rPr lang="sk-SK" dirty="0">
                <a:cs typeface="Arial" panose="020B0604020202020204" pitchFamily="34" charset="0"/>
              </a:rPr>
              <a:t> </a:t>
            </a:r>
            <a:r>
              <a:rPr lang="sk-SK" dirty="0" err="1">
                <a:cs typeface="Arial" panose="020B0604020202020204" pitchFamily="34" charset="0"/>
              </a:rPr>
              <a:t>first</a:t>
            </a:r>
            <a:r>
              <a:rPr lang="sk-SK" dirty="0">
                <a:cs typeface="Arial" panose="020B0604020202020204" pitchFamily="34" charset="0"/>
              </a:rPr>
              <a:t> </a:t>
            </a:r>
            <a:r>
              <a:rPr lang="sk-SK" dirty="0" err="1">
                <a:cs typeface="Arial" panose="020B0604020202020204" pitchFamily="34" charset="0"/>
              </a:rPr>
              <a:t>exploration</a:t>
            </a:r>
            <a:r>
              <a:rPr lang="sk-SK" dirty="0">
                <a:cs typeface="Arial" panose="020B0604020202020204" pitchFamily="34" charset="0"/>
              </a:rPr>
              <a:t> </a:t>
            </a:r>
            <a:r>
              <a:rPr lang="sk-SK" dirty="0" err="1">
                <a:cs typeface="Arial" panose="020B0604020202020204" pitchFamily="34" charset="0"/>
              </a:rPr>
              <a:t>well</a:t>
            </a:r>
            <a:r>
              <a:rPr lang="sk-SK" dirty="0">
                <a:cs typeface="Arial" panose="020B0604020202020204" pitchFamily="34" charset="0"/>
              </a:rPr>
              <a:t> in Western 	</a:t>
            </a:r>
            <a:r>
              <a:rPr lang="sk-SK" dirty="0" err="1">
                <a:cs typeface="Arial" panose="020B0604020202020204" pitchFamily="34" charset="0"/>
              </a:rPr>
              <a:t>Ukraine</a:t>
            </a:r>
            <a:r>
              <a:rPr lang="sk-SK" dirty="0">
                <a:cs typeface="Arial" panose="020B0604020202020204" pitchFamily="34" charset="0"/>
              </a:rPr>
              <a:t> </a:t>
            </a:r>
          </a:p>
          <a:p>
            <a:r>
              <a:rPr lang="sk-SK" b="1" dirty="0">
                <a:solidFill>
                  <a:srgbClr val="72BF44"/>
                </a:solidFill>
                <a:cs typeface="Arial" panose="020B0604020202020204" pitchFamily="34" charset="0"/>
              </a:rPr>
              <a:t>2019</a:t>
            </a:r>
            <a:r>
              <a:rPr lang="sk-SK" dirty="0"/>
              <a:t> 	NAFTA </a:t>
            </a:r>
            <a:r>
              <a:rPr lang="sk-SK" dirty="0" err="1"/>
              <a:t>wins</a:t>
            </a:r>
            <a:r>
              <a:rPr lang="sk-SK" dirty="0"/>
              <a:t> </a:t>
            </a:r>
            <a:r>
              <a:rPr lang="sk-SK" dirty="0" err="1"/>
              <a:t>Vatazhkivska</a:t>
            </a:r>
            <a:r>
              <a:rPr lang="sk-SK" dirty="0"/>
              <a:t> </a:t>
            </a:r>
            <a:r>
              <a:rPr lang="sk-SK" dirty="0" err="1"/>
              <a:t>License</a:t>
            </a:r>
            <a:r>
              <a:rPr lang="sk-SK" dirty="0"/>
              <a:t> tender</a:t>
            </a:r>
          </a:p>
          <a:p>
            <a:r>
              <a:rPr lang="sk-SK" b="1" dirty="0">
                <a:solidFill>
                  <a:srgbClr val="72BF44"/>
                </a:solidFill>
                <a:cs typeface="Arial" panose="020B0604020202020204" pitchFamily="34" charset="0"/>
              </a:rPr>
              <a:t>2020	</a:t>
            </a:r>
            <a:r>
              <a:rPr lang="en-US" dirty="0"/>
              <a:t>NAFTA acquires another opportunities to </a:t>
            </a:r>
            <a:r>
              <a:rPr lang="sk-SK" dirty="0"/>
              <a:t>E&amp;P </a:t>
            </a:r>
            <a:r>
              <a:rPr lang="en-US" dirty="0"/>
              <a:t>in Ukraine</a:t>
            </a:r>
            <a:r>
              <a:rPr lang="sk-SK" dirty="0"/>
              <a:t> </a:t>
            </a:r>
            <a:r>
              <a:rPr lang="en-US" dirty="0"/>
              <a:t>in two of the PSAs - </a:t>
            </a:r>
            <a:r>
              <a:rPr lang="sk-SK" dirty="0"/>
              <a:t>	</a:t>
            </a:r>
            <a:r>
              <a:rPr lang="en-US" dirty="0" err="1"/>
              <a:t>Grunivska</a:t>
            </a:r>
            <a:r>
              <a:rPr lang="en-US" dirty="0"/>
              <a:t> and </a:t>
            </a:r>
            <a:r>
              <a:rPr lang="en-US" dirty="0" err="1"/>
              <a:t>Okhtyrska</a:t>
            </a:r>
            <a:endParaRPr lang="sk-SK" dirty="0"/>
          </a:p>
          <a:p>
            <a:r>
              <a:rPr lang="sk-SK" b="1" dirty="0">
                <a:solidFill>
                  <a:srgbClr val="72BF44"/>
                </a:solidFill>
                <a:cs typeface="Arial" panose="020B0604020202020204" pitchFamily="34" charset="0"/>
              </a:rPr>
              <a:t>2020	</a:t>
            </a:r>
            <a:r>
              <a:rPr lang="en-US" dirty="0"/>
              <a:t>NAFTA started providing technical and advisory services at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en-US" dirty="0"/>
              <a:t> Humbly Grove</a:t>
            </a:r>
            <a:r>
              <a:rPr lang="sk-SK" dirty="0"/>
              <a:t> UGS 	in </a:t>
            </a:r>
            <a:r>
              <a:rPr lang="sk-SK" dirty="0" err="1"/>
              <a:t>the</a:t>
            </a:r>
            <a:r>
              <a:rPr lang="sk-SK" dirty="0"/>
              <a:t> United </a:t>
            </a:r>
            <a:r>
              <a:rPr lang="sk-SK" dirty="0" err="1"/>
              <a:t>Kingdom</a:t>
            </a:r>
            <a:endParaRPr lang="sk-SK" dirty="0"/>
          </a:p>
          <a:p>
            <a:r>
              <a:rPr lang="sk-SK" b="1" dirty="0">
                <a:solidFill>
                  <a:srgbClr val="72BF44"/>
                </a:solidFill>
                <a:cs typeface="Arial" panose="020B0604020202020204" pitchFamily="34" charset="0"/>
              </a:rPr>
              <a:t>2021	</a:t>
            </a:r>
            <a:r>
              <a:rPr lang="sk-SK" dirty="0"/>
              <a:t>NAFTA </a:t>
            </a:r>
            <a:r>
              <a:rPr lang="sk-SK" dirty="0" err="1"/>
              <a:t>purchased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 50% of </a:t>
            </a:r>
            <a:r>
              <a:rPr lang="sk-SK" dirty="0" err="1"/>
              <a:t>shares</a:t>
            </a:r>
            <a:r>
              <a:rPr lang="sk-SK" dirty="0"/>
              <a:t> in CNG Holdings </a:t>
            </a:r>
            <a:r>
              <a:rPr lang="sk-SK" dirty="0" err="1"/>
              <a:t>Netherlands</a:t>
            </a:r>
            <a:r>
              <a:rPr lang="sk-SK" dirty="0"/>
              <a:t> B.V. and 	</a:t>
            </a:r>
            <a:r>
              <a:rPr lang="sk-SK" dirty="0" err="1"/>
              <a:t>become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 </a:t>
            </a:r>
            <a:r>
              <a:rPr lang="sk-SK" dirty="0" err="1"/>
              <a:t>sole</a:t>
            </a:r>
            <a:r>
              <a:rPr lang="sk-SK" dirty="0"/>
              <a:t> </a:t>
            </a:r>
            <a:r>
              <a:rPr lang="sk-SK" dirty="0" err="1"/>
              <a:t>holder</a:t>
            </a:r>
            <a:r>
              <a:rPr lang="sk-SK" dirty="0"/>
              <a:t> of </a:t>
            </a:r>
            <a:r>
              <a:rPr lang="sk-SK" dirty="0" err="1"/>
              <a:t>the</a:t>
            </a:r>
            <a:r>
              <a:rPr lang="sk-SK" dirty="0"/>
              <a:t> </a:t>
            </a:r>
            <a:r>
              <a:rPr lang="sk-SK" dirty="0" err="1"/>
              <a:t>Uzhhorod</a:t>
            </a:r>
            <a:r>
              <a:rPr lang="sk-SK" dirty="0"/>
              <a:t> </a:t>
            </a:r>
            <a:r>
              <a:rPr lang="sk-SK" dirty="0" err="1"/>
              <a:t>license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b="1" dirty="0">
                <a:latin typeface="Arial Black" charset="0"/>
                <a:ea typeface="Arial Black" charset="0"/>
                <a:cs typeface="Arial Black" charset="0"/>
              </a:rPr>
              <a:t>NAFTA </a:t>
            </a: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/</a:t>
            </a:r>
            <a:r>
              <a:rPr lang="sk-SK" b="1" dirty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sk-SK" b="1" dirty="0" err="1">
                <a:latin typeface="Arial Black" charset="0"/>
                <a:ea typeface="Arial Black" charset="0"/>
                <a:cs typeface="Arial Black" charset="0"/>
              </a:rPr>
              <a:t>milestones</a:t>
            </a:r>
            <a:endParaRPr lang="cs-CZ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6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6" b="16646"/>
          <a:stretch>
            <a:fillRect/>
          </a:stretch>
        </p:blipFill>
        <p:spPr/>
      </p:pic>
      <p:sp>
        <p:nvSpPr>
          <p:cNvPr id="6" name="Zástupný objekt pre text 5"/>
          <p:cNvSpPr>
            <a:spLocks noGrp="1"/>
          </p:cNvSpPr>
          <p:nvPr>
            <p:ph type="body" sz="quarter" idx="13"/>
          </p:nvPr>
        </p:nvSpPr>
        <p:spPr>
          <a:xfrm>
            <a:off x="734558" y="3943379"/>
            <a:ext cx="2947978" cy="289104"/>
          </a:xfrm>
        </p:spPr>
        <p:txBody>
          <a:bodyPr/>
          <a:lstStyle/>
          <a:p>
            <a:r>
              <a:rPr lang="sk-SK" dirty="0"/>
              <a:t>CS GAJARY 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 err="1"/>
              <a:t>Central</a:t>
            </a:r>
            <a:r>
              <a:rPr lang="sk-SK" dirty="0"/>
              <a:t> </a:t>
            </a:r>
            <a:r>
              <a:rPr lang="sk-SK" dirty="0" err="1"/>
              <a:t>Station</a:t>
            </a:r>
            <a:r>
              <a:rPr lang="sk-SK" dirty="0"/>
              <a:t> UGS in Gajary</a:t>
            </a:r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63" y="4493942"/>
            <a:ext cx="574964" cy="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Motiv Office">
  <a:themeElements>
    <a:clrScheme name="Vlastní 1">
      <a:dk1>
        <a:srgbClr val="151515"/>
      </a:dk1>
      <a:lt1>
        <a:srgbClr val="FFFFFF"/>
      </a:lt1>
      <a:dk2>
        <a:srgbClr val="AEABAB"/>
      </a:dk2>
      <a:lt2>
        <a:srgbClr val="FFFFFF"/>
      </a:lt2>
      <a:accent1>
        <a:srgbClr val="72BF44"/>
      </a:accent1>
      <a:accent2>
        <a:srgbClr val="D8D8D8"/>
      </a:accent2>
      <a:accent3>
        <a:srgbClr val="72BF44"/>
      </a:accent3>
      <a:accent4>
        <a:srgbClr val="FFFFF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fta_essen_2017" id="{8889BD55-2C3A-9C44-BEFF-563480DC5B15}" vid="{F0342588-A482-F442-8D49-3B846A9F1F3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</TotalTime>
  <Words>1210</Words>
  <Application>Microsoft Office PowerPoint</Application>
  <PresentationFormat>Prezentácia na obrazovke (16:9)</PresentationFormat>
  <Paragraphs>246</Paragraphs>
  <Slides>40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Courier New</vt:lpstr>
      <vt:lpstr>Wingdings</vt:lpstr>
      <vt:lpstr>Motiv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www.nafta.sk</vt:lpstr>
    </vt:vector>
  </TitlesOfParts>
  <Company>NAFTA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NAFTA</dc:title>
  <dc:creator>Škvrndová Alena</dc:creator>
  <cp:lastModifiedBy>Štecová Martina</cp:lastModifiedBy>
  <cp:revision>282</cp:revision>
  <cp:lastPrinted>2019-01-15T13:27:48Z</cp:lastPrinted>
  <dcterms:created xsi:type="dcterms:W3CDTF">2017-01-26T16:17:42Z</dcterms:created>
  <dcterms:modified xsi:type="dcterms:W3CDTF">2022-04-29T12:11:28Z</dcterms:modified>
</cp:coreProperties>
</file>